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CR2"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 id="2147483695" r:id="rId2"/>
  </p:sldMasterIdLst>
  <p:notesMasterIdLst>
    <p:notesMasterId r:id="rId37"/>
  </p:notesMasterIdLst>
  <p:sldIdLst>
    <p:sldId id="256" r:id="rId3"/>
    <p:sldId id="537" r:id="rId4"/>
    <p:sldId id="523" r:id="rId5"/>
    <p:sldId id="623" r:id="rId6"/>
    <p:sldId id="699" r:id="rId7"/>
    <p:sldId id="613" r:id="rId8"/>
    <p:sldId id="734" r:id="rId9"/>
    <p:sldId id="753" r:id="rId10"/>
    <p:sldId id="740" r:id="rId11"/>
    <p:sldId id="500" r:id="rId12"/>
    <p:sldId id="735" r:id="rId13"/>
    <p:sldId id="748" r:id="rId14"/>
    <p:sldId id="749" r:id="rId15"/>
    <p:sldId id="746" r:id="rId16"/>
    <p:sldId id="314" r:id="rId17"/>
    <p:sldId id="745" r:id="rId18"/>
    <p:sldId id="636" r:id="rId19"/>
    <p:sldId id="739" r:id="rId20"/>
    <p:sldId id="744" r:id="rId21"/>
    <p:sldId id="568" r:id="rId22"/>
    <p:sldId id="741" r:id="rId23"/>
    <p:sldId id="738" r:id="rId24"/>
    <p:sldId id="711" r:id="rId25"/>
    <p:sldId id="712" r:id="rId26"/>
    <p:sldId id="627" r:id="rId27"/>
    <p:sldId id="750" r:id="rId28"/>
    <p:sldId id="751" r:id="rId29"/>
    <p:sldId id="752" r:id="rId30"/>
    <p:sldId id="755" r:id="rId31"/>
    <p:sldId id="756" r:id="rId32"/>
    <p:sldId id="757" r:id="rId33"/>
    <p:sldId id="758" r:id="rId34"/>
    <p:sldId id="678" r:id="rId35"/>
    <p:sldId id="732" r:id="rId36"/>
  </p:sldIdLst>
  <p:sldSz cx="9144000" cy="5143500" type="screen16x9"/>
  <p:notesSz cx="6858000" cy="9144000"/>
  <p:embeddedFontLst>
    <p:embeddedFont>
      <p:font typeface="Bellota Text"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Merienda One" panose="02000000000000000000" pitchFamily="2" charset="0"/>
      <p:regular r:id="rId46"/>
    </p:embeddedFont>
    <p:embeddedFont>
      <p:font typeface="Indie Flower" panose="020B0604020202020204" charset="0"/>
      <p:regular r:id="rId47"/>
    </p:embeddedFont>
    <p:embeddedFont>
      <p:font typeface="Ubuntu" panose="020B0604020202020204" charset="0"/>
      <p:regular r:id="rId48"/>
      <p:bold r:id="rId49"/>
      <p:italic r:id="rId50"/>
      <p:boldItalic r:id="rId51"/>
    </p:embeddedFont>
    <p:embeddedFont>
      <p:font typeface="Segoe UI Black" panose="020B0A02040204020203" pitchFamily="34" charset="0"/>
      <p:bold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ction par défaut" id="{047F199F-6DBD-468C-8657-976652F781A8}">
          <p14:sldIdLst>
            <p14:sldId id="256"/>
            <p14:sldId id="537"/>
            <p14:sldId id="523"/>
            <p14:sldId id="623"/>
            <p14:sldId id="699"/>
            <p14:sldId id="613"/>
            <p14:sldId id="734"/>
            <p14:sldId id="753"/>
            <p14:sldId id="740"/>
            <p14:sldId id="500"/>
            <p14:sldId id="735"/>
            <p14:sldId id="748"/>
            <p14:sldId id="749"/>
            <p14:sldId id="746"/>
            <p14:sldId id="314"/>
            <p14:sldId id="745"/>
            <p14:sldId id="636"/>
            <p14:sldId id="739"/>
            <p14:sldId id="744"/>
            <p14:sldId id="568"/>
            <p14:sldId id="741"/>
            <p14:sldId id="738"/>
            <p14:sldId id="711"/>
            <p14:sldId id="712"/>
            <p14:sldId id="627"/>
            <p14:sldId id="750"/>
            <p14:sldId id="751"/>
            <p14:sldId id="752"/>
            <p14:sldId id="755"/>
            <p14:sldId id="756"/>
            <p14:sldId id="757"/>
            <p14:sldId id="758"/>
            <p14:sldId id="678"/>
            <p14:sldId id="73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MOND Gwendoline" initials="RG" lastIdx="14" clrIdx="0">
    <p:extLst>
      <p:ext uri="{19B8F6BF-5375-455C-9EA6-DF929625EA0E}">
        <p15:presenceInfo xmlns:p15="http://schemas.microsoft.com/office/powerpoint/2012/main" userId="S::GRAYMOND@nexity.fr::8d09fc41-069d-478f-bc51-7aa33c637c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143"/>
    <a:srgbClr val="5963AB"/>
    <a:srgbClr val="DC5D00"/>
    <a:srgbClr val="00586C"/>
    <a:srgbClr val="E191B6"/>
    <a:srgbClr val="2AB572"/>
    <a:srgbClr val="F2A841"/>
    <a:srgbClr val="63459B"/>
    <a:srgbClr val="F36F26"/>
    <a:srgbClr val="72C8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C0106F-0DC3-48D0-A351-AE628A4A27E8}">
  <a:tblStyle styleId="{9BC0106F-0DC3-48D0-A351-AE628A4A27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2" autoAdjust="0"/>
    <p:restoredTop sz="94643"/>
  </p:normalViewPr>
  <p:slideViewPr>
    <p:cSldViewPr snapToGrid="0">
      <p:cViewPr varScale="1">
        <p:scale>
          <a:sx n="122" d="100"/>
          <a:sy n="122" d="100"/>
        </p:scale>
        <p:origin x="108"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986167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3635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275204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6497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5013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941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ce893def0f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ce893def0f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6456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ce893def0f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ce893def0f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49824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0069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ce893def0f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ce893def0f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2907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ce893def0f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ce893def0f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52488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2583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ce893def0f_8_6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ce893def0f_8_6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621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ce893def0f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ce893def0f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0527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ce893def0f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ce893def0f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5623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ce893def0f_0_22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ce893def0f_0_22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9877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ce893def0f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ce893def0f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1877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cebe96f65b_0_16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cebe96f65b_0_16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58750" indent="0">
              <a:buNone/>
            </a:pPr>
            <a:endParaRPr dirty="0"/>
          </a:p>
        </p:txBody>
      </p:sp>
    </p:spTree>
    <p:extLst>
      <p:ext uri="{BB962C8B-B14F-4D97-AF65-F5344CB8AC3E}">
        <p14:creationId xmlns:p14="http://schemas.microsoft.com/office/powerpoint/2010/main" val="3255641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ce893def0f_8_6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ce893def0f_8_6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904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524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607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703511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cebe96f65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cebe96f65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5110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974588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877898" y="3439120"/>
            <a:ext cx="3266103" cy="1704377"/>
          </a:xfrm>
          <a:custGeom>
            <a:avLst/>
            <a:gdLst/>
            <a:ahLst/>
            <a:cxnLst/>
            <a:rect l="l" t="t" r="r" b="b"/>
            <a:pathLst>
              <a:path w="31908" h="19897" extrusionOk="0">
                <a:moveTo>
                  <a:pt x="29851" y="0"/>
                </a:moveTo>
                <a:cubicBezTo>
                  <a:pt x="29701" y="0"/>
                  <a:pt x="29550" y="4"/>
                  <a:pt x="29399" y="11"/>
                </a:cubicBezTo>
                <a:cubicBezTo>
                  <a:pt x="25852" y="182"/>
                  <a:pt x="22475" y="2397"/>
                  <a:pt x="20906" y="5585"/>
                </a:cubicBezTo>
                <a:cubicBezTo>
                  <a:pt x="19908" y="7610"/>
                  <a:pt x="19562" y="10026"/>
                  <a:pt x="18011" y="11670"/>
                </a:cubicBezTo>
                <a:cubicBezTo>
                  <a:pt x="16460" y="13310"/>
                  <a:pt x="14034" y="13796"/>
                  <a:pt x="11770" y="13848"/>
                </a:cubicBezTo>
                <a:cubicBezTo>
                  <a:pt x="11569" y="13853"/>
                  <a:pt x="11368" y="13855"/>
                  <a:pt x="11166" y="13855"/>
                </a:cubicBezTo>
                <a:cubicBezTo>
                  <a:pt x="10164" y="13855"/>
                  <a:pt x="9157" y="13807"/>
                  <a:pt x="8156" y="13807"/>
                </a:cubicBezTo>
                <a:cubicBezTo>
                  <a:pt x="7093" y="13807"/>
                  <a:pt x="6036" y="13861"/>
                  <a:pt x="4998" y="14082"/>
                </a:cubicBezTo>
                <a:cubicBezTo>
                  <a:pt x="2783" y="14549"/>
                  <a:pt x="568" y="16019"/>
                  <a:pt x="115" y="18238"/>
                </a:cubicBezTo>
                <a:cubicBezTo>
                  <a:pt x="4" y="18783"/>
                  <a:pt x="0" y="19347"/>
                  <a:pt x="104" y="19896"/>
                </a:cubicBezTo>
                <a:lnTo>
                  <a:pt x="31908" y="19896"/>
                </a:lnTo>
                <a:lnTo>
                  <a:pt x="31908" y="223"/>
                </a:lnTo>
                <a:cubicBezTo>
                  <a:pt x="31231" y="76"/>
                  <a:pt x="30542" y="0"/>
                  <a:pt x="29851" y="0"/>
                </a:cubicBezTo>
                <a:close/>
              </a:path>
            </a:pathLst>
          </a:custGeom>
          <a:solidFill>
            <a:srgbClr val="E4F4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5400000">
            <a:off x="7482705" y="-814914"/>
            <a:ext cx="846356" cy="2476185"/>
          </a:xfrm>
          <a:custGeom>
            <a:avLst/>
            <a:gdLst/>
            <a:ahLst/>
            <a:cxnLst/>
            <a:rect l="l" t="t" r="r" b="b"/>
            <a:pathLst>
              <a:path w="8735" h="25556" extrusionOk="0">
                <a:moveTo>
                  <a:pt x="0" y="0"/>
                </a:moveTo>
                <a:lnTo>
                  <a:pt x="0" y="25425"/>
                </a:lnTo>
                <a:cubicBezTo>
                  <a:pt x="1841" y="24987"/>
                  <a:pt x="3859" y="25555"/>
                  <a:pt x="5529" y="24698"/>
                </a:cubicBezTo>
                <a:cubicBezTo>
                  <a:pt x="7410" y="23733"/>
                  <a:pt x="8735" y="21418"/>
                  <a:pt x="7878" y="19340"/>
                </a:cubicBezTo>
                <a:cubicBezTo>
                  <a:pt x="6909" y="16999"/>
                  <a:pt x="3878" y="15856"/>
                  <a:pt x="3332" y="13384"/>
                </a:cubicBezTo>
                <a:cubicBezTo>
                  <a:pt x="2924" y="11544"/>
                  <a:pt x="4089" y="9744"/>
                  <a:pt x="5310" y="8308"/>
                </a:cubicBezTo>
                <a:cubicBezTo>
                  <a:pt x="6535" y="6872"/>
                  <a:pt x="7945" y="5403"/>
                  <a:pt x="8163" y="3529"/>
                </a:cubicBezTo>
                <a:cubicBezTo>
                  <a:pt x="8316" y="2230"/>
                  <a:pt x="7792" y="965"/>
                  <a:pt x="6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259925" y="-173374"/>
            <a:ext cx="3262071" cy="2463766"/>
          </a:xfrm>
          <a:custGeom>
            <a:avLst/>
            <a:gdLst/>
            <a:ahLst/>
            <a:cxnLst/>
            <a:rect l="l" t="t" r="r" b="b"/>
            <a:pathLst>
              <a:path w="121901" h="92069" extrusionOk="0">
                <a:moveTo>
                  <a:pt x="0" y="0"/>
                </a:moveTo>
                <a:cubicBezTo>
                  <a:pt x="0" y="13648"/>
                  <a:pt x="22976" y="20210"/>
                  <a:pt x="36519" y="18517"/>
                </a:cubicBezTo>
                <a:cubicBezTo>
                  <a:pt x="49137" y="16939"/>
                  <a:pt x="64408" y="8316"/>
                  <a:pt x="74581" y="15945"/>
                </a:cubicBezTo>
                <a:cubicBezTo>
                  <a:pt x="83415" y="22570"/>
                  <a:pt x="88066" y="34773"/>
                  <a:pt x="88982" y="45777"/>
                </a:cubicBezTo>
                <a:cubicBezTo>
                  <a:pt x="89767" y="55199"/>
                  <a:pt x="88049" y="65097"/>
                  <a:pt x="91040" y="74066"/>
                </a:cubicBezTo>
                <a:cubicBezTo>
                  <a:pt x="94807" y="85364"/>
                  <a:pt x="109992" y="92069"/>
                  <a:pt x="121901" y="92069"/>
                </a:cubicBezTo>
              </a:path>
            </a:pathLst>
          </a:custGeom>
          <a:noFill/>
          <a:ln w="9525" cap="flat" cmpd="sng">
            <a:solidFill>
              <a:schemeClr val="dk2"/>
            </a:solidFill>
            <a:prstDash val="solid"/>
            <a:round/>
            <a:headEnd type="none" w="med" len="med"/>
            <a:tailEnd type="none" w="med" len="med"/>
          </a:ln>
        </p:spPr>
      </p:sp>
      <p:sp>
        <p:nvSpPr>
          <p:cNvPr id="12" name="Google Shape;12;p2"/>
          <p:cNvSpPr/>
          <p:nvPr/>
        </p:nvSpPr>
        <p:spPr>
          <a:xfrm>
            <a:off x="4671225" y="4767538"/>
            <a:ext cx="2263125" cy="484750"/>
          </a:xfrm>
          <a:custGeom>
            <a:avLst/>
            <a:gdLst/>
            <a:ahLst/>
            <a:cxnLst/>
            <a:rect l="l" t="t" r="r" b="b"/>
            <a:pathLst>
              <a:path w="90525" h="19390" extrusionOk="0">
                <a:moveTo>
                  <a:pt x="90525" y="19390"/>
                </a:moveTo>
                <a:cubicBezTo>
                  <a:pt x="81647" y="1643"/>
                  <a:pt x="53638" y="-1586"/>
                  <a:pt x="33947" y="874"/>
                </a:cubicBezTo>
                <a:cubicBezTo>
                  <a:pt x="21316" y="2452"/>
                  <a:pt x="11381" y="12661"/>
                  <a:pt x="0" y="18362"/>
                </a:cubicBezTo>
              </a:path>
            </a:pathLst>
          </a:custGeom>
          <a:noFill/>
          <a:ln w="9525" cap="flat" cmpd="sng">
            <a:solidFill>
              <a:schemeClr val="dk2"/>
            </a:solidFill>
            <a:prstDash val="solid"/>
            <a:round/>
            <a:headEnd type="none" w="med" len="med"/>
            <a:tailEnd type="none" w="med" len="med"/>
          </a:ln>
        </p:spPr>
      </p:sp>
      <p:sp>
        <p:nvSpPr>
          <p:cNvPr id="13" name="Google Shape;13;p2"/>
          <p:cNvSpPr/>
          <p:nvPr/>
        </p:nvSpPr>
        <p:spPr>
          <a:xfrm>
            <a:off x="0" y="0"/>
            <a:ext cx="3381837" cy="2494588"/>
          </a:xfrm>
          <a:custGeom>
            <a:avLst/>
            <a:gdLst/>
            <a:ahLst/>
            <a:cxnLst/>
            <a:rect l="l" t="t" r="r" b="b"/>
            <a:pathLst>
              <a:path w="16143" h="15960" extrusionOk="0">
                <a:moveTo>
                  <a:pt x="1" y="1"/>
                </a:moveTo>
                <a:lnTo>
                  <a:pt x="1" y="15960"/>
                </a:lnTo>
                <a:cubicBezTo>
                  <a:pt x="546" y="14164"/>
                  <a:pt x="583" y="12160"/>
                  <a:pt x="1667" y="10631"/>
                </a:cubicBezTo>
                <a:cubicBezTo>
                  <a:pt x="2788" y="9043"/>
                  <a:pt x="4788" y="8338"/>
                  <a:pt x="6706" y="8023"/>
                </a:cubicBezTo>
                <a:cubicBezTo>
                  <a:pt x="8624" y="7704"/>
                  <a:pt x="10610" y="7670"/>
                  <a:pt x="12435" y="7006"/>
                </a:cubicBezTo>
                <a:cubicBezTo>
                  <a:pt x="14261" y="6338"/>
                  <a:pt x="15964" y="4821"/>
                  <a:pt x="16079" y="2884"/>
                </a:cubicBezTo>
                <a:cubicBezTo>
                  <a:pt x="16142" y="1841"/>
                  <a:pt x="15734" y="835"/>
                  <a:pt x="15088" y="1"/>
                </a:cubicBezTo>
                <a:close/>
              </a:path>
            </a:pathLst>
          </a:custGeom>
          <a:solidFill>
            <a:srgbClr val="E4F4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1439700" y="1400913"/>
            <a:ext cx="6264600" cy="1905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5800">
                <a:latin typeface="Ubuntu"/>
                <a:ea typeface="Ubuntu"/>
                <a:cs typeface="Ubuntu"/>
                <a:sym typeface="Ubuntu"/>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2228550" y="3306388"/>
            <a:ext cx="4686900" cy="43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000">
                <a:latin typeface="Bellota Text"/>
                <a:ea typeface="Bellota Text"/>
                <a:cs typeface="Bellota Text"/>
                <a:sym typeface="Bellota Tex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63"/>
        <p:cNvGrpSpPr/>
        <p:nvPr/>
      </p:nvGrpSpPr>
      <p:grpSpPr>
        <a:xfrm>
          <a:off x="0" y="0"/>
          <a:ext cx="0" cy="0"/>
          <a:chOff x="0" y="0"/>
          <a:chExt cx="0" cy="0"/>
        </a:xfrm>
      </p:grpSpPr>
      <p:sp>
        <p:nvSpPr>
          <p:cNvPr id="464" name="Google Shape;464;p41"/>
          <p:cNvSpPr/>
          <p:nvPr/>
        </p:nvSpPr>
        <p:spPr>
          <a:xfrm>
            <a:off x="5307775" y="3141625"/>
            <a:ext cx="3836219" cy="2001887"/>
          </a:xfrm>
          <a:custGeom>
            <a:avLst/>
            <a:gdLst/>
            <a:ahLst/>
            <a:cxnLst/>
            <a:rect l="l" t="t" r="r" b="b"/>
            <a:pathLst>
              <a:path w="31908" h="19897" extrusionOk="0">
                <a:moveTo>
                  <a:pt x="29851" y="0"/>
                </a:moveTo>
                <a:cubicBezTo>
                  <a:pt x="29701" y="0"/>
                  <a:pt x="29550" y="4"/>
                  <a:pt x="29399" y="11"/>
                </a:cubicBezTo>
                <a:cubicBezTo>
                  <a:pt x="25852" y="182"/>
                  <a:pt x="22475" y="2397"/>
                  <a:pt x="20906" y="5585"/>
                </a:cubicBezTo>
                <a:cubicBezTo>
                  <a:pt x="19908" y="7610"/>
                  <a:pt x="19562" y="10026"/>
                  <a:pt x="18011" y="11670"/>
                </a:cubicBezTo>
                <a:cubicBezTo>
                  <a:pt x="16460" y="13310"/>
                  <a:pt x="14034" y="13796"/>
                  <a:pt x="11770" y="13848"/>
                </a:cubicBezTo>
                <a:cubicBezTo>
                  <a:pt x="11569" y="13853"/>
                  <a:pt x="11368" y="13855"/>
                  <a:pt x="11166" y="13855"/>
                </a:cubicBezTo>
                <a:cubicBezTo>
                  <a:pt x="10164" y="13855"/>
                  <a:pt x="9157" y="13807"/>
                  <a:pt x="8156" y="13807"/>
                </a:cubicBezTo>
                <a:cubicBezTo>
                  <a:pt x="7093" y="13807"/>
                  <a:pt x="6036" y="13861"/>
                  <a:pt x="4998" y="14082"/>
                </a:cubicBezTo>
                <a:cubicBezTo>
                  <a:pt x="2783" y="14549"/>
                  <a:pt x="568" y="16019"/>
                  <a:pt x="115" y="18238"/>
                </a:cubicBezTo>
                <a:cubicBezTo>
                  <a:pt x="4" y="18783"/>
                  <a:pt x="0" y="19347"/>
                  <a:pt x="104" y="19896"/>
                </a:cubicBezTo>
                <a:lnTo>
                  <a:pt x="31908" y="19896"/>
                </a:lnTo>
                <a:lnTo>
                  <a:pt x="31908" y="223"/>
                </a:lnTo>
                <a:cubicBezTo>
                  <a:pt x="31231" y="76"/>
                  <a:pt x="30542" y="0"/>
                  <a:pt x="2985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65" name="Google Shape;465;p41"/>
          <p:cNvSpPr/>
          <p:nvPr/>
        </p:nvSpPr>
        <p:spPr>
          <a:xfrm rot="3270961">
            <a:off x="7216299" y="-790914"/>
            <a:ext cx="2091238" cy="1935942"/>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6" name="Google Shape;466;p41"/>
          <p:cNvSpPr/>
          <p:nvPr/>
        </p:nvSpPr>
        <p:spPr>
          <a:xfrm rot="10800000" flipH="1">
            <a:off x="0" y="16"/>
            <a:ext cx="2234811" cy="1093659"/>
          </a:xfrm>
          <a:custGeom>
            <a:avLst/>
            <a:gdLst/>
            <a:ahLst/>
            <a:cxnLst/>
            <a:rect l="l" t="t" r="r" b="b"/>
            <a:pathLst>
              <a:path w="32562" h="15935" extrusionOk="0">
                <a:moveTo>
                  <a:pt x="26895" y="0"/>
                </a:moveTo>
                <a:cubicBezTo>
                  <a:pt x="26414" y="0"/>
                  <a:pt x="25908" y="76"/>
                  <a:pt x="25366" y="235"/>
                </a:cubicBezTo>
                <a:cubicBezTo>
                  <a:pt x="22978" y="934"/>
                  <a:pt x="20558" y="1350"/>
                  <a:pt x="18077" y="1350"/>
                </a:cubicBezTo>
                <a:cubicBezTo>
                  <a:pt x="17794" y="1350"/>
                  <a:pt x="17510" y="1344"/>
                  <a:pt x="17225" y="1333"/>
                </a:cubicBezTo>
                <a:cubicBezTo>
                  <a:pt x="15011" y="1248"/>
                  <a:pt x="12810" y="861"/>
                  <a:pt x="10600" y="861"/>
                </a:cubicBezTo>
                <a:cubicBezTo>
                  <a:pt x="10418" y="861"/>
                  <a:pt x="10235" y="864"/>
                  <a:pt x="10053" y="870"/>
                </a:cubicBezTo>
                <a:cubicBezTo>
                  <a:pt x="6142" y="988"/>
                  <a:pt x="2075" y="2829"/>
                  <a:pt x="1" y="6038"/>
                </a:cubicBezTo>
                <a:lnTo>
                  <a:pt x="1" y="15935"/>
                </a:lnTo>
                <a:lnTo>
                  <a:pt x="16977" y="15935"/>
                </a:lnTo>
                <a:cubicBezTo>
                  <a:pt x="17196" y="14944"/>
                  <a:pt x="17474" y="13979"/>
                  <a:pt x="18056" y="13155"/>
                </a:cubicBezTo>
                <a:cubicBezTo>
                  <a:pt x="19181" y="11571"/>
                  <a:pt x="21181" y="10866"/>
                  <a:pt x="23099" y="10547"/>
                </a:cubicBezTo>
                <a:cubicBezTo>
                  <a:pt x="25014" y="10228"/>
                  <a:pt x="26999" y="10198"/>
                  <a:pt x="28825" y="9530"/>
                </a:cubicBezTo>
                <a:cubicBezTo>
                  <a:pt x="30650" y="8866"/>
                  <a:pt x="32353" y="7348"/>
                  <a:pt x="32472" y="5408"/>
                </a:cubicBezTo>
                <a:cubicBezTo>
                  <a:pt x="32561" y="3960"/>
                  <a:pt x="31734" y="2576"/>
                  <a:pt x="30628" y="1638"/>
                </a:cubicBezTo>
                <a:cubicBezTo>
                  <a:pt x="29391" y="592"/>
                  <a:pt x="28236" y="0"/>
                  <a:pt x="2689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67" name="Google Shape;467;p41"/>
          <p:cNvSpPr/>
          <p:nvPr/>
        </p:nvSpPr>
        <p:spPr>
          <a:xfrm rot="-4311994" flipH="1">
            <a:off x="8451225" y="654097"/>
            <a:ext cx="1081271" cy="644357"/>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E4F4E7"/>
          </a:solidFill>
          <a:ln>
            <a:noFill/>
          </a:ln>
        </p:spPr>
        <p:txBody>
          <a:bodyPr spcFirstLastPara="1" wrap="square" lIns="91425" tIns="91425" rIns="91425" bIns="91425" anchor="ctr" anchorCtr="0">
            <a:noAutofit/>
          </a:bodyPr>
          <a:lstStyle/>
          <a:p>
            <a:endParaRPr/>
          </a:p>
        </p:txBody>
      </p:sp>
      <p:sp>
        <p:nvSpPr>
          <p:cNvPr id="468" name="Google Shape;468;p41"/>
          <p:cNvSpPr/>
          <p:nvPr/>
        </p:nvSpPr>
        <p:spPr>
          <a:xfrm>
            <a:off x="0" y="-38975"/>
            <a:ext cx="2315889" cy="2665933"/>
          </a:xfrm>
          <a:custGeom>
            <a:avLst/>
            <a:gdLst/>
            <a:ahLst/>
            <a:cxnLst/>
            <a:rect l="l" t="t" r="r" b="b"/>
            <a:pathLst>
              <a:path w="91782" h="104649" extrusionOk="0">
                <a:moveTo>
                  <a:pt x="0" y="104649"/>
                </a:moveTo>
                <a:cubicBezTo>
                  <a:pt x="5693" y="87570"/>
                  <a:pt x="13373" y="65739"/>
                  <a:pt x="30451" y="60044"/>
                </a:cubicBezTo>
                <a:cubicBezTo>
                  <a:pt x="36592" y="57996"/>
                  <a:pt x="43305" y="61603"/>
                  <a:pt x="49751" y="62189"/>
                </a:cubicBezTo>
                <a:cubicBezTo>
                  <a:pt x="55875" y="62746"/>
                  <a:pt x="62707" y="60662"/>
                  <a:pt x="67335" y="56613"/>
                </a:cubicBezTo>
                <a:cubicBezTo>
                  <a:pt x="78328" y="46994"/>
                  <a:pt x="63377" y="25933"/>
                  <a:pt x="69909" y="12867"/>
                </a:cubicBezTo>
                <a:cubicBezTo>
                  <a:pt x="73691" y="5301"/>
                  <a:pt x="87999" y="7566"/>
                  <a:pt x="91782" y="0"/>
                </a:cubicBezTo>
              </a:path>
            </a:pathLst>
          </a:custGeom>
          <a:noFill/>
          <a:ln w="9525" cap="flat" cmpd="sng">
            <a:solidFill>
              <a:schemeClr val="dk2"/>
            </a:solidFill>
            <a:prstDash val="solid"/>
            <a:round/>
            <a:headEnd type="none" w="med" len="med"/>
            <a:tailEnd type="none" w="med" len="med"/>
          </a:ln>
        </p:spPr>
      </p:sp>
      <p:sp>
        <p:nvSpPr>
          <p:cNvPr id="469" name="Google Shape;469;p41"/>
          <p:cNvSpPr/>
          <p:nvPr/>
        </p:nvSpPr>
        <p:spPr>
          <a:xfrm rot="-5400000">
            <a:off x="1099170" y="3221886"/>
            <a:ext cx="822444" cy="3020783"/>
          </a:xfrm>
          <a:custGeom>
            <a:avLst/>
            <a:gdLst/>
            <a:ahLst/>
            <a:cxnLst/>
            <a:rect l="l" t="t" r="r" b="b"/>
            <a:pathLst>
              <a:path w="8735" h="25556" extrusionOk="0">
                <a:moveTo>
                  <a:pt x="0" y="0"/>
                </a:moveTo>
                <a:lnTo>
                  <a:pt x="0" y="25425"/>
                </a:lnTo>
                <a:cubicBezTo>
                  <a:pt x="1841" y="24987"/>
                  <a:pt x="3859" y="25555"/>
                  <a:pt x="5529" y="24698"/>
                </a:cubicBezTo>
                <a:cubicBezTo>
                  <a:pt x="7410" y="23733"/>
                  <a:pt x="8735" y="21418"/>
                  <a:pt x="7878" y="19340"/>
                </a:cubicBezTo>
                <a:cubicBezTo>
                  <a:pt x="6909" y="16999"/>
                  <a:pt x="3878" y="15856"/>
                  <a:pt x="3332" y="13384"/>
                </a:cubicBezTo>
                <a:cubicBezTo>
                  <a:pt x="2924" y="11544"/>
                  <a:pt x="4089" y="9744"/>
                  <a:pt x="5310" y="8308"/>
                </a:cubicBezTo>
                <a:cubicBezTo>
                  <a:pt x="6535" y="6872"/>
                  <a:pt x="7945" y="5403"/>
                  <a:pt x="8163" y="3529"/>
                </a:cubicBezTo>
                <a:cubicBezTo>
                  <a:pt x="8316" y="2230"/>
                  <a:pt x="7792" y="965"/>
                  <a:pt x="690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99747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70"/>
        <p:cNvGrpSpPr/>
        <p:nvPr/>
      </p:nvGrpSpPr>
      <p:grpSpPr>
        <a:xfrm>
          <a:off x="0" y="0"/>
          <a:ext cx="0" cy="0"/>
          <a:chOff x="0" y="0"/>
          <a:chExt cx="0" cy="0"/>
        </a:xfrm>
      </p:grpSpPr>
      <p:sp>
        <p:nvSpPr>
          <p:cNvPr id="471" name="Google Shape;471;p42"/>
          <p:cNvSpPr/>
          <p:nvPr/>
        </p:nvSpPr>
        <p:spPr>
          <a:xfrm rot="-9374510" flipH="1">
            <a:off x="-1503418" y="-379184"/>
            <a:ext cx="3346907" cy="1637926"/>
          </a:xfrm>
          <a:custGeom>
            <a:avLst/>
            <a:gdLst/>
            <a:ahLst/>
            <a:cxnLst/>
            <a:rect l="l" t="t" r="r" b="b"/>
            <a:pathLst>
              <a:path w="32562" h="15935" extrusionOk="0">
                <a:moveTo>
                  <a:pt x="26895" y="0"/>
                </a:moveTo>
                <a:cubicBezTo>
                  <a:pt x="26414" y="0"/>
                  <a:pt x="25908" y="76"/>
                  <a:pt x="25366" y="235"/>
                </a:cubicBezTo>
                <a:cubicBezTo>
                  <a:pt x="22978" y="934"/>
                  <a:pt x="20558" y="1350"/>
                  <a:pt x="18077" y="1350"/>
                </a:cubicBezTo>
                <a:cubicBezTo>
                  <a:pt x="17794" y="1350"/>
                  <a:pt x="17510" y="1344"/>
                  <a:pt x="17225" y="1333"/>
                </a:cubicBezTo>
                <a:cubicBezTo>
                  <a:pt x="15011" y="1248"/>
                  <a:pt x="12810" y="861"/>
                  <a:pt x="10600" y="861"/>
                </a:cubicBezTo>
                <a:cubicBezTo>
                  <a:pt x="10418" y="861"/>
                  <a:pt x="10235" y="864"/>
                  <a:pt x="10053" y="870"/>
                </a:cubicBezTo>
                <a:cubicBezTo>
                  <a:pt x="6142" y="988"/>
                  <a:pt x="2075" y="2829"/>
                  <a:pt x="1" y="6038"/>
                </a:cubicBezTo>
                <a:lnTo>
                  <a:pt x="1" y="15935"/>
                </a:lnTo>
                <a:lnTo>
                  <a:pt x="16977" y="15935"/>
                </a:lnTo>
                <a:cubicBezTo>
                  <a:pt x="17196" y="14944"/>
                  <a:pt x="17474" y="13979"/>
                  <a:pt x="18056" y="13155"/>
                </a:cubicBezTo>
                <a:cubicBezTo>
                  <a:pt x="19181" y="11571"/>
                  <a:pt x="21181" y="10866"/>
                  <a:pt x="23099" y="10547"/>
                </a:cubicBezTo>
                <a:cubicBezTo>
                  <a:pt x="25014" y="10228"/>
                  <a:pt x="26999" y="10198"/>
                  <a:pt x="28825" y="9530"/>
                </a:cubicBezTo>
                <a:cubicBezTo>
                  <a:pt x="30650" y="8866"/>
                  <a:pt x="32353" y="7348"/>
                  <a:pt x="32472" y="5408"/>
                </a:cubicBezTo>
                <a:cubicBezTo>
                  <a:pt x="32561" y="3960"/>
                  <a:pt x="31734" y="2576"/>
                  <a:pt x="30628" y="1638"/>
                </a:cubicBezTo>
                <a:cubicBezTo>
                  <a:pt x="29391" y="592"/>
                  <a:pt x="28236" y="0"/>
                  <a:pt x="2689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72" name="Google Shape;472;p42"/>
          <p:cNvSpPr/>
          <p:nvPr/>
        </p:nvSpPr>
        <p:spPr>
          <a:xfrm>
            <a:off x="5618999" y="3304016"/>
            <a:ext cx="3525036" cy="1839478"/>
          </a:xfrm>
          <a:custGeom>
            <a:avLst/>
            <a:gdLst/>
            <a:ahLst/>
            <a:cxnLst/>
            <a:rect l="l" t="t" r="r" b="b"/>
            <a:pathLst>
              <a:path w="31908" h="19897" extrusionOk="0">
                <a:moveTo>
                  <a:pt x="29851" y="0"/>
                </a:moveTo>
                <a:cubicBezTo>
                  <a:pt x="29701" y="0"/>
                  <a:pt x="29550" y="4"/>
                  <a:pt x="29399" y="11"/>
                </a:cubicBezTo>
                <a:cubicBezTo>
                  <a:pt x="25852" y="182"/>
                  <a:pt x="22475" y="2397"/>
                  <a:pt x="20906" y="5585"/>
                </a:cubicBezTo>
                <a:cubicBezTo>
                  <a:pt x="19908" y="7610"/>
                  <a:pt x="19562" y="10026"/>
                  <a:pt x="18011" y="11670"/>
                </a:cubicBezTo>
                <a:cubicBezTo>
                  <a:pt x="16460" y="13310"/>
                  <a:pt x="14034" y="13796"/>
                  <a:pt x="11770" y="13848"/>
                </a:cubicBezTo>
                <a:cubicBezTo>
                  <a:pt x="11569" y="13853"/>
                  <a:pt x="11368" y="13855"/>
                  <a:pt x="11166" y="13855"/>
                </a:cubicBezTo>
                <a:cubicBezTo>
                  <a:pt x="10164" y="13855"/>
                  <a:pt x="9157" y="13807"/>
                  <a:pt x="8156" y="13807"/>
                </a:cubicBezTo>
                <a:cubicBezTo>
                  <a:pt x="7093" y="13807"/>
                  <a:pt x="6036" y="13861"/>
                  <a:pt x="4998" y="14082"/>
                </a:cubicBezTo>
                <a:cubicBezTo>
                  <a:pt x="2783" y="14549"/>
                  <a:pt x="568" y="16019"/>
                  <a:pt x="115" y="18238"/>
                </a:cubicBezTo>
                <a:cubicBezTo>
                  <a:pt x="4" y="18783"/>
                  <a:pt x="0" y="19347"/>
                  <a:pt x="104" y="19896"/>
                </a:cubicBezTo>
                <a:lnTo>
                  <a:pt x="31908" y="19896"/>
                </a:lnTo>
                <a:lnTo>
                  <a:pt x="31908" y="223"/>
                </a:lnTo>
                <a:cubicBezTo>
                  <a:pt x="31231" y="76"/>
                  <a:pt x="30542" y="0"/>
                  <a:pt x="29851" y="0"/>
                </a:cubicBezTo>
                <a:close/>
              </a:path>
            </a:pathLst>
          </a:custGeom>
          <a:solidFill>
            <a:srgbClr val="E4F4E7"/>
          </a:solidFill>
          <a:ln>
            <a:noFill/>
          </a:ln>
        </p:spPr>
        <p:txBody>
          <a:bodyPr spcFirstLastPara="1" wrap="square" lIns="91425" tIns="91425" rIns="91425" bIns="91425" anchor="ctr" anchorCtr="0">
            <a:noAutofit/>
          </a:bodyPr>
          <a:lstStyle/>
          <a:p>
            <a:endParaRPr/>
          </a:p>
        </p:txBody>
      </p:sp>
      <p:sp>
        <p:nvSpPr>
          <p:cNvPr id="473" name="Google Shape;473;p42"/>
          <p:cNvSpPr/>
          <p:nvPr/>
        </p:nvSpPr>
        <p:spPr>
          <a:xfrm rot="-4958368">
            <a:off x="-497011" y="3613742"/>
            <a:ext cx="2156432" cy="1996315"/>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rgbClr val="E4F4E7"/>
          </a:solidFill>
          <a:ln>
            <a:noFill/>
          </a:ln>
        </p:spPr>
        <p:txBody>
          <a:bodyPr spcFirstLastPara="1" wrap="square" lIns="91425" tIns="91425" rIns="91425" bIns="91425" anchor="ctr" anchorCtr="0">
            <a:noAutofit/>
          </a:bodyPr>
          <a:lstStyle/>
          <a:p>
            <a:endParaRPr/>
          </a:p>
        </p:txBody>
      </p:sp>
      <p:sp>
        <p:nvSpPr>
          <p:cNvPr id="474" name="Google Shape;474;p42"/>
          <p:cNvSpPr/>
          <p:nvPr/>
        </p:nvSpPr>
        <p:spPr>
          <a:xfrm>
            <a:off x="-76575" y="-42525"/>
            <a:ext cx="978250" cy="3062300"/>
          </a:xfrm>
          <a:custGeom>
            <a:avLst/>
            <a:gdLst/>
            <a:ahLst/>
            <a:cxnLst/>
            <a:rect l="l" t="t" r="r" b="b"/>
            <a:pathLst>
              <a:path w="39130" h="122492" extrusionOk="0">
                <a:moveTo>
                  <a:pt x="0" y="122492"/>
                </a:moveTo>
                <a:cubicBezTo>
                  <a:pt x="9144" y="119447"/>
                  <a:pt x="13669" y="106242"/>
                  <a:pt x="12930" y="96633"/>
                </a:cubicBezTo>
                <a:cubicBezTo>
                  <a:pt x="12025" y="84862"/>
                  <a:pt x="3175" y="72437"/>
                  <a:pt x="7826" y="61586"/>
                </a:cubicBezTo>
                <a:cubicBezTo>
                  <a:pt x="9462" y="57768"/>
                  <a:pt x="11032" y="52693"/>
                  <a:pt x="14972" y="51378"/>
                </a:cubicBezTo>
                <a:cubicBezTo>
                  <a:pt x="17662" y="50481"/>
                  <a:pt x="23548" y="54267"/>
                  <a:pt x="21777" y="56482"/>
                </a:cubicBezTo>
                <a:cubicBezTo>
                  <a:pt x="19646" y="59147"/>
                  <a:pt x="13602" y="56723"/>
                  <a:pt x="11909" y="53760"/>
                </a:cubicBezTo>
                <a:cubicBezTo>
                  <a:pt x="9744" y="49971"/>
                  <a:pt x="8954" y="45097"/>
                  <a:pt x="9868" y="40830"/>
                </a:cubicBezTo>
                <a:cubicBezTo>
                  <a:pt x="11941" y="31146"/>
                  <a:pt x="17495" y="21973"/>
                  <a:pt x="24499" y="14971"/>
                </a:cubicBezTo>
                <a:cubicBezTo>
                  <a:pt x="29433" y="10037"/>
                  <a:pt x="36923" y="6620"/>
                  <a:pt x="39130" y="0"/>
                </a:cubicBezTo>
              </a:path>
            </a:pathLst>
          </a:custGeom>
          <a:noFill/>
          <a:ln w="9525" cap="flat" cmpd="sng">
            <a:solidFill>
              <a:schemeClr val="dk2"/>
            </a:solidFill>
            <a:prstDash val="solid"/>
            <a:round/>
            <a:headEnd type="none" w="med" len="med"/>
            <a:tailEnd type="none" w="med" len="med"/>
          </a:ln>
        </p:spPr>
      </p:sp>
      <p:sp>
        <p:nvSpPr>
          <p:cNvPr id="475" name="Google Shape;475;p42"/>
          <p:cNvSpPr/>
          <p:nvPr/>
        </p:nvSpPr>
        <p:spPr>
          <a:xfrm flipH="1">
            <a:off x="8493919" y="0"/>
            <a:ext cx="650081" cy="1901941"/>
          </a:xfrm>
          <a:custGeom>
            <a:avLst/>
            <a:gdLst/>
            <a:ahLst/>
            <a:cxnLst/>
            <a:rect l="l" t="t" r="r" b="b"/>
            <a:pathLst>
              <a:path w="8735" h="25556" extrusionOk="0">
                <a:moveTo>
                  <a:pt x="0" y="0"/>
                </a:moveTo>
                <a:lnTo>
                  <a:pt x="0" y="25425"/>
                </a:lnTo>
                <a:cubicBezTo>
                  <a:pt x="1841" y="24987"/>
                  <a:pt x="3859" y="25555"/>
                  <a:pt x="5529" y="24698"/>
                </a:cubicBezTo>
                <a:cubicBezTo>
                  <a:pt x="7410" y="23733"/>
                  <a:pt x="8735" y="21418"/>
                  <a:pt x="7878" y="19340"/>
                </a:cubicBezTo>
                <a:cubicBezTo>
                  <a:pt x="6909" y="16999"/>
                  <a:pt x="3878" y="15856"/>
                  <a:pt x="3332" y="13384"/>
                </a:cubicBezTo>
                <a:cubicBezTo>
                  <a:pt x="2924" y="11544"/>
                  <a:pt x="4089" y="9744"/>
                  <a:pt x="5310" y="8308"/>
                </a:cubicBezTo>
                <a:cubicBezTo>
                  <a:pt x="6535" y="6872"/>
                  <a:pt x="7945" y="5403"/>
                  <a:pt x="8163" y="3529"/>
                </a:cubicBezTo>
                <a:cubicBezTo>
                  <a:pt x="8316" y="2230"/>
                  <a:pt x="7792" y="965"/>
                  <a:pt x="690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6" name="Google Shape;476;p42"/>
          <p:cNvSpPr/>
          <p:nvPr/>
        </p:nvSpPr>
        <p:spPr>
          <a:xfrm>
            <a:off x="7467150" y="-12"/>
            <a:ext cx="1676875" cy="1714825"/>
          </a:xfrm>
          <a:custGeom>
            <a:avLst/>
            <a:gdLst/>
            <a:ahLst/>
            <a:cxnLst/>
            <a:rect l="l" t="t" r="r" b="b"/>
            <a:pathLst>
              <a:path w="67075" h="68593" extrusionOk="0">
                <a:moveTo>
                  <a:pt x="0" y="0"/>
                </a:moveTo>
                <a:cubicBezTo>
                  <a:pt x="6457" y="4305"/>
                  <a:pt x="16808" y="4497"/>
                  <a:pt x="20279" y="11439"/>
                </a:cubicBezTo>
                <a:cubicBezTo>
                  <a:pt x="24645" y="20170"/>
                  <a:pt x="24779" y="30894"/>
                  <a:pt x="23399" y="40557"/>
                </a:cubicBezTo>
                <a:cubicBezTo>
                  <a:pt x="22443" y="47251"/>
                  <a:pt x="19861" y="55425"/>
                  <a:pt x="23918" y="60835"/>
                </a:cubicBezTo>
                <a:cubicBezTo>
                  <a:pt x="29936" y="68860"/>
                  <a:pt x="44585" y="70521"/>
                  <a:pt x="53556" y="66035"/>
                </a:cubicBezTo>
                <a:cubicBezTo>
                  <a:pt x="58937" y="63344"/>
                  <a:pt x="62821" y="58330"/>
                  <a:pt x="67075" y="54076"/>
                </a:cubicBezTo>
              </a:path>
            </a:pathLst>
          </a:custGeom>
          <a:noFill/>
          <a:ln w="9525" cap="flat" cmpd="sng">
            <a:solidFill>
              <a:schemeClr val="dk2"/>
            </a:solidFill>
            <a:prstDash val="solid"/>
            <a:round/>
            <a:headEnd type="none" w="med" len="med"/>
            <a:tailEnd type="none" w="med" len="med"/>
          </a:ln>
        </p:spPr>
      </p:sp>
    </p:spTree>
    <p:extLst>
      <p:ext uri="{BB962C8B-B14F-4D97-AF65-F5344CB8AC3E}">
        <p14:creationId xmlns:p14="http://schemas.microsoft.com/office/powerpoint/2010/main" val="2322452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7"/>
        <p:cNvGrpSpPr/>
        <p:nvPr/>
      </p:nvGrpSpPr>
      <p:grpSpPr>
        <a:xfrm>
          <a:off x="0" y="0"/>
          <a:ext cx="0" cy="0"/>
          <a:chOff x="0" y="0"/>
          <a:chExt cx="0" cy="0"/>
        </a:xfrm>
      </p:grpSpPr>
      <p:sp>
        <p:nvSpPr>
          <p:cNvPr id="478" name="Google Shape;478;p43"/>
          <p:cNvSpPr/>
          <p:nvPr/>
        </p:nvSpPr>
        <p:spPr>
          <a:xfrm rot="8592899">
            <a:off x="-686667" y="-845146"/>
            <a:ext cx="2156412" cy="1996296"/>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rgbClr val="E4F4E7"/>
          </a:solidFill>
          <a:ln>
            <a:noFill/>
          </a:ln>
        </p:spPr>
        <p:txBody>
          <a:bodyPr spcFirstLastPara="1" wrap="square" lIns="91425" tIns="91425" rIns="91425" bIns="91425" anchor="ctr" anchorCtr="0">
            <a:noAutofit/>
          </a:bodyPr>
          <a:lstStyle/>
          <a:p>
            <a:endParaRPr/>
          </a:p>
        </p:txBody>
      </p:sp>
      <p:sp>
        <p:nvSpPr>
          <p:cNvPr id="479" name="Google Shape;479;p43"/>
          <p:cNvSpPr/>
          <p:nvPr/>
        </p:nvSpPr>
        <p:spPr>
          <a:xfrm rot="5400000">
            <a:off x="7600022" y="-727758"/>
            <a:ext cx="816220" cy="2271737"/>
          </a:xfrm>
          <a:custGeom>
            <a:avLst/>
            <a:gdLst/>
            <a:ahLst/>
            <a:cxnLst/>
            <a:rect l="l" t="t" r="r" b="b"/>
            <a:pathLst>
              <a:path w="8735" h="25556" extrusionOk="0">
                <a:moveTo>
                  <a:pt x="0" y="0"/>
                </a:moveTo>
                <a:lnTo>
                  <a:pt x="0" y="25425"/>
                </a:lnTo>
                <a:cubicBezTo>
                  <a:pt x="1841" y="24987"/>
                  <a:pt x="3859" y="25555"/>
                  <a:pt x="5529" y="24698"/>
                </a:cubicBezTo>
                <a:cubicBezTo>
                  <a:pt x="7410" y="23733"/>
                  <a:pt x="8735" y="21418"/>
                  <a:pt x="7878" y="19340"/>
                </a:cubicBezTo>
                <a:cubicBezTo>
                  <a:pt x="6909" y="16999"/>
                  <a:pt x="3878" y="15856"/>
                  <a:pt x="3332" y="13384"/>
                </a:cubicBezTo>
                <a:cubicBezTo>
                  <a:pt x="2924" y="11544"/>
                  <a:pt x="4089" y="9744"/>
                  <a:pt x="5310" y="8308"/>
                </a:cubicBezTo>
                <a:cubicBezTo>
                  <a:pt x="6535" y="6872"/>
                  <a:pt x="7945" y="5403"/>
                  <a:pt x="8163" y="3529"/>
                </a:cubicBezTo>
                <a:cubicBezTo>
                  <a:pt x="8316" y="2230"/>
                  <a:pt x="7792" y="965"/>
                  <a:pt x="690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80" name="Google Shape;480;p43"/>
          <p:cNvSpPr/>
          <p:nvPr/>
        </p:nvSpPr>
        <p:spPr>
          <a:xfrm>
            <a:off x="5787600" y="3543299"/>
            <a:ext cx="3356403" cy="1600216"/>
          </a:xfrm>
          <a:custGeom>
            <a:avLst/>
            <a:gdLst/>
            <a:ahLst/>
            <a:cxnLst/>
            <a:rect l="l" t="t" r="r" b="b"/>
            <a:pathLst>
              <a:path w="31908" h="19897" extrusionOk="0">
                <a:moveTo>
                  <a:pt x="29851" y="0"/>
                </a:moveTo>
                <a:cubicBezTo>
                  <a:pt x="29701" y="0"/>
                  <a:pt x="29550" y="4"/>
                  <a:pt x="29399" y="11"/>
                </a:cubicBezTo>
                <a:cubicBezTo>
                  <a:pt x="25852" y="182"/>
                  <a:pt x="22475" y="2397"/>
                  <a:pt x="20906" y="5585"/>
                </a:cubicBezTo>
                <a:cubicBezTo>
                  <a:pt x="19908" y="7610"/>
                  <a:pt x="19562" y="10026"/>
                  <a:pt x="18011" y="11670"/>
                </a:cubicBezTo>
                <a:cubicBezTo>
                  <a:pt x="16460" y="13310"/>
                  <a:pt x="14034" y="13796"/>
                  <a:pt x="11770" y="13848"/>
                </a:cubicBezTo>
                <a:cubicBezTo>
                  <a:pt x="11569" y="13853"/>
                  <a:pt x="11368" y="13855"/>
                  <a:pt x="11166" y="13855"/>
                </a:cubicBezTo>
                <a:cubicBezTo>
                  <a:pt x="10164" y="13855"/>
                  <a:pt x="9157" y="13807"/>
                  <a:pt x="8156" y="13807"/>
                </a:cubicBezTo>
                <a:cubicBezTo>
                  <a:pt x="7093" y="13807"/>
                  <a:pt x="6036" y="13861"/>
                  <a:pt x="4998" y="14082"/>
                </a:cubicBezTo>
                <a:cubicBezTo>
                  <a:pt x="2783" y="14549"/>
                  <a:pt x="568" y="16019"/>
                  <a:pt x="115" y="18238"/>
                </a:cubicBezTo>
                <a:cubicBezTo>
                  <a:pt x="4" y="18783"/>
                  <a:pt x="0" y="19347"/>
                  <a:pt x="104" y="19896"/>
                </a:cubicBezTo>
                <a:lnTo>
                  <a:pt x="31908" y="19896"/>
                </a:lnTo>
                <a:lnTo>
                  <a:pt x="31908" y="223"/>
                </a:lnTo>
                <a:cubicBezTo>
                  <a:pt x="31231" y="76"/>
                  <a:pt x="30542" y="0"/>
                  <a:pt x="29851" y="0"/>
                </a:cubicBezTo>
                <a:close/>
              </a:path>
            </a:pathLst>
          </a:custGeom>
          <a:solidFill>
            <a:srgbClr val="E4F4E7"/>
          </a:solidFill>
          <a:ln>
            <a:noFill/>
          </a:ln>
        </p:spPr>
        <p:txBody>
          <a:bodyPr spcFirstLastPara="1" wrap="square" lIns="91425" tIns="91425" rIns="91425" bIns="91425" anchor="ctr" anchorCtr="0">
            <a:noAutofit/>
          </a:bodyPr>
          <a:lstStyle/>
          <a:p>
            <a:endParaRPr/>
          </a:p>
        </p:txBody>
      </p:sp>
      <p:sp>
        <p:nvSpPr>
          <p:cNvPr id="481" name="Google Shape;481;p43"/>
          <p:cNvSpPr/>
          <p:nvPr/>
        </p:nvSpPr>
        <p:spPr>
          <a:xfrm>
            <a:off x="8249625" y="-7300"/>
            <a:ext cx="903675" cy="2834824"/>
          </a:xfrm>
          <a:custGeom>
            <a:avLst/>
            <a:gdLst/>
            <a:ahLst/>
            <a:cxnLst/>
            <a:rect l="l" t="t" r="r" b="b"/>
            <a:pathLst>
              <a:path w="36147" h="85412" extrusionOk="0">
                <a:moveTo>
                  <a:pt x="0" y="0"/>
                </a:moveTo>
                <a:cubicBezTo>
                  <a:pt x="18570" y="4650"/>
                  <a:pt x="37121" y="56420"/>
                  <a:pt x="18073" y="54512"/>
                </a:cubicBezTo>
                <a:cubicBezTo>
                  <a:pt x="16893" y="54394"/>
                  <a:pt x="15046" y="52255"/>
                  <a:pt x="16033" y="51597"/>
                </a:cubicBezTo>
                <a:cubicBezTo>
                  <a:pt x="18616" y="49875"/>
                  <a:pt x="23389" y="52027"/>
                  <a:pt x="24778" y="54804"/>
                </a:cubicBezTo>
                <a:cubicBezTo>
                  <a:pt x="29645" y="64539"/>
                  <a:pt x="31280" y="75677"/>
                  <a:pt x="36147" y="85412"/>
                </a:cubicBezTo>
              </a:path>
            </a:pathLst>
          </a:custGeom>
          <a:noFill/>
          <a:ln w="9525" cap="flat" cmpd="sng">
            <a:solidFill>
              <a:schemeClr val="dk2"/>
            </a:solidFill>
            <a:prstDash val="solid"/>
            <a:round/>
            <a:headEnd type="none" w="med" len="med"/>
            <a:tailEnd type="none" w="med" len="med"/>
          </a:ln>
        </p:spPr>
      </p:sp>
      <p:grpSp>
        <p:nvGrpSpPr>
          <p:cNvPr id="482" name="Google Shape;482;p43"/>
          <p:cNvGrpSpPr/>
          <p:nvPr/>
        </p:nvGrpSpPr>
        <p:grpSpPr>
          <a:xfrm rot="5400000">
            <a:off x="4109853" y="-153796"/>
            <a:ext cx="934617" cy="1180258"/>
            <a:chOff x="9635" y="1954525"/>
            <a:chExt cx="1192265" cy="1234450"/>
          </a:xfrm>
        </p:grpSpPr>
        <p:sp>
          <p:nvSpPr>
            <p:cNvPr id="483" name="Google Shape;483;p43"/>
            <p:cNvSpPr/>
            <p:nvPr/>
          </p:nvSpPr>
          <p:spPr>
            <a:xfrm rot="5400000">
              <a:off x="526878" y="1437282"/>
              <a:ext cx="150460" cy="1184945"/>
            </a:xfrm>
            <a:custGeom>
              <a:avLst/>
              <a:gdLst/>
              <a:ahLst/>
              <a:cxnLst/>
              <a:rect l="l" t="t" r="r" b="b"/>
              <a:pathLst>
                <a:path w="1295" h="10199" extrusionOk="0">
                  <a:moveTo>
                    <a:pt x="1061" y="1"/>
                  </a:moveTo>
                  <a:cubicBezTo>
                    <a:pt x="955" y="1"/>
                    <a:pt x="842" y="50"/>
                    <a:pt x="795" y="143"/>
                  </a:cubicBezTo>
                  <a:cubicBezTo>
                    <a:pt x="64" y="1616"/>
                    <a:pt x="301" y="3271"/>
                    <a:pt x="186" y="4848"/>
                  </a:cubicBezTo>
                  <a:cubicBezTo>
                    <a:pt x="120" y="5753"/>
                    <a:pt x="90" y="6681"/>
                    <a:pt x="149" y="7586"/>
                  </a:cubicBezTo>
                  <a:cubicBezTo>
                    <a:pt x="212" y="8481"/>
                    <a:pt x="138" y="9315"/>
                    <a:pt x="1" y="10199"/>
                  </a:cubicBezTo>
                  <a:lnTo>
                    <a:pt x="877" y="10199"/>
                  </a:lnTo>
                  <a:cubicBezTo>
                    <a:pt x="1192" y="8503"/>
                    <a:pt x="910" y="6803"/>
                    <a:pt x="1088" y="5096"/>
                  </a:cubicBezTo>
                  <a:cubicBezTo>
                    <a:pt x="1255" y="3464"/>
                    <a:pt x="1181" y="1835"/>
                    <a:pt x="1285" y="202"/>
                  </a:cubicBezTo>
                  <a:cubicBezTo>
                    <a:pt x="1295" y="65"/>
                    <a:pt x="1183" y="1"/>
                    <a:pt x="106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84" name="Google Shape;484;p43"/>
            <p:cNvSpPr/>
            <p:nvPr/>
          </p:nvSpPr>
          <p:spPr>
            <a:xfrm rot="5400000">
              <a:off x="498994" y="1710894"/>
              <a:ext cx="141978" cy="1120696"/>
            </a:xfrm>
            <a:custGeom>
              <a:avLst/>
              <a:gdLst/>
              <a:ahLst/>
              <a:cxnLst/>
              <a:rect l="l" t="t" r="r" b="b"/>
              <a:pathLst>
                <a:path w="1222" h="9646" extrusionOk="0">
                  <a:moveTo>
                    <a:pt x="556" y="1"/>
                  </a:moveTo>
                  <a:cubicBezTo>
                    <a:pt x="511" y="1"/>
                    <a:pt x="466" y="26"/>
                    <a:pt x="468" y="76"/>
                  </a:cubicBezTo>
                  <a:cubicBezTo>
                    <a:pt x="498" y="948"/>
                    <a:pt x="309" y="1842"/>
                    <a:pt x="298" y="2722"/>
                  </a:cubicBezTo>
                  <a:cubicBezTo>
                    <a:pt x="283" y="3631"/>
                    <a:pt x="186" y="4529"/>
                    <a:pt x="168" y="5434"/>
                  </a:cubicBezTo>
                  <a:cubicBezTo>
                    <a:pt x="149" y="6339"/>
                    <a:pt x="149" y="7245"/>
                    <a:pt x="134" y="8154"/>
                  </a:cubicBezTo>
                  <a:cubicBezTo>
                    <a:pt x="127" y="8655"/>
                    <a:pt x="68" y="9148"/>
                    <a:pt x="1" y="9646"/>
                  </a:cubicBezTo>
                  <a:lnTo>
                    <a:pt x="732" y="9646"/>
                  </a:lnTo>
                  <a:cubicBezTo>
                    <a:pt x="802" y="9044"/>
                    <a:pt x="843" y="8440"/>
                    <a:pt x="851" y="7835"/>
                  </a:cubicBezTo>
                  <a:cubicBezTo>
                    <a:pt x="854" y="6877"/>
                    <a:pt x="791" y="5913"/>
                    <a:pt x="854" y="4955"/>
                  </a:cubicBezTo>
                  <a:cubicBezTo>
                    <a:pt x="955" y="3386"/>
                    <a:pt x="1222" y="1582"/>
                    <a:pt x="650" y="57"/>
                  </a:cubicBezTo>
                  <a:cubicBezTo>
                    <a:pt x="637" y="20"/>
                    <a:pt x="596" y="1"/>
                    <a:pt x="55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85" name="Google Shape;485;p43"/>
            <p:cNvSpPr/>
            <p:nvPr/>
          </p:nvSpPr>
          <p:spPr>
            <a:xfrm rot="5400000">
              <a:off x="507592" y="2370583"/>
              <a:ext cx="108749" cy="1104663"/>
            </a:xfrm>
            <a:custGeom>
              <a:avLst/>
              <a:gdLst/>
              <a:ahLst/>
              <a:cxnLst/>
              <a:rect l="l" t="t" r="r" b="b"/>
              <a:pathLst>
                <a:path w="936" h="9508" extrusionOk="0">
                  <a:moveTo>
                    <a:pt x="220" y="0"/>
                  </a:moveTo>
                  <a:cubicBezTo>
                    <a:pt x="150" y="0"/>
                    <a:pt x="82" y="40"/>
                    <a:pt x="75" y="120"/>
                  </a:cubicBezTo>
                  <a:cubicBezTo>
                    <a:pt x="0" y="1081"/>
                    <a:pt x="101" y="2038"/>
                    <a:pt x="86" y="2999"/>
                  </a:cubicBezTo>
                  <a:cubicBezTo>
                    <a:pt x="75" y="3982"/>
                    <a:pt x="49" y="4969"/>
                    <a:pt x="37" y="5953"/>
                  </a:cubicBezTo>
                  <a:cubicBezTo>
                    <a:pt x="23" y="7136"/>
                    <a:pt x="93" y="8324"/>
                    <a:pt x="130" y="9508"/>
                  </a:cubicBezTo>
                  <a:lnTo>
                    <a:pt x="935" y="9508"/>
                  </a:lnTo>
                  <a:cubicBezTo>
                    <a:pt x="887" y="8324"/>
                    <a:pt x="806" y="7144"/>
                    <a:pt x="809" y="5960"/>
                  </a:cubicBezTo>
                  <a:cubicBezTo>
                    <a:pt x="813" y="5018"/>
                    <a:pt x="843" y="4072"/>
                    <a:pt x="798" y="3125"/>
                  </a:cubicBezTo>
                  <a:cubicBezTo>
                    <a:pt x="754" y="2105"/>
                    <a:pt x="501" y="1133"/>
                    <a:pt x="375" y="123"/>
                  </a:cubicBezTo>
                  <a:cubicBezTo>
                    <a:pt x="366" y="42"/>
                    <a:pt x="292" y="0"/>
                    <a:pt x="22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86" name="Google Shape;486;p43"/>
            <p:cNvSpPr/>
            <p:nvPr/>
          </p:nvSpPr>
          <p:spPr>
            <a:xfrm rot="5400000">
              <a:off x="521011" y="1881626"/>
              <a:ext cx="169514" cy="1192265"/>
            </a:xfrm>
            <a:custGeom>
              <a:avLst/>
              <a:gdLst/>
              <a:ahLst/>
              <a:cxnLst/>
              <a:rect l="l" t="t" r="r" b="b"/>
              <a:pathLst>
                <a:path w="1459" h="10262" extrusionOk="0">
                  <a:moveTo>
                    <a:pt x="375" y="0"/>
                  </a:moveTo>
                  <a:cubicBezTo>
                    <a:pt x="252" y="0"/>
                    <a:pt x="130" y="71"/>
                    <a:pt x="112" y="217"/>
                  </a:cubicBezTo>
                  <a:cubicBezTo>
                    <a:pt x="1" y="1174"/>
                    <a:pt x="234" y="2102"/>
                    <a:pt x="257" y="3056"/>
                  </a:cubicBezTo>
                  <a:cubicBezTo>
                    <a:pt x="279" y="3991"/>
                    <a:pt x="197" y="4922"/>
                    <a:pt x="245" y="5857"/>
                  </a:cubicBezTo>
                  <a:cubicBezTo>
                    <a:pt x="316" y="7334"/>
                    <a:pt x="476" y="8792"/>
                    <a:pt x="542" y="10262"/>
                  </a:cubicBezTo>
                  <a:lnTo>
                    <a:pt x="1459" y="10262"/>
                  </a:lnTo>
                  <a:cubicBezTo>
                    <a:pt x="1385" y="8792"/>
                    <a:pt x="1214" y="7338"/>
                    <a:pt x="1132" y="5861"/>
                  </a:cubicBezTo>
                  <a:cubicBezTo>
                    <a:pt x="1084" y="4967"/>
                    <a:pt x="1158" y="4072"/>
                    <a:pt x="1129" y="3178"/>
                  </a:cubicBezTo>
                  <a:cubicBezTo>
                    <a:pt x="1099" y="2180"/>
                    <a:pt x="802" y="1208"/>
                    <a:pt x="654" y="221"/>
                  </a:cubicBezTo>
                  <a:cubicBezTo>
                    <a:pt x="633" y="76"/>
                    <a:pt x="503" y="0"/>
                    <a:pt x="3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87" name="Google Shape;487;p43"/>
            <p:cNvSpPr/>
            <p:nvPr/>
          </p:nvSpPr>
          <p:spPr>
            <a:xfrm rot="5400000">
              <a:off x="509451" y="2153204"/>
              <a:ext cx="96201" cy="1095833"/>
            </a:xfrm>
            <a:custGeom>
              <a:avLst/>
              <a:gdLst/>
              <a:ahLst/>
              <a:cxnLst/>
              <a:rect l="l" t="t" r="r" b="b"/>
              <a:pathLst>
                <a:path w="828" h="9432" extrusionOk="0">
                  <a:moveTo>
                    <a:pt x="273" y="1"/>
                  </a:moveTo>
                  <a:cubicBezTo>
                    <a:pt x="214" y="1"/>
                    <a:pt x="156" y="33"/>
                    <a:pt x="152" y="99"/>
                  </a:cubicBezTo>
                  <a:cubicBezTo>
                    <a:pt x="100" y="1038"/>
                    <a:pt x="0" y="1955"/>
                    <a:pt x="4" y="2897"/>
                  </a:cubicBezTo>
                  <a:cubicBezTo>
                    <a:pt x="7" y="3788"/>
                    <a:pt x="56" y="4678"/>
                    <a:pt x="78" y="5569"/>
                  </a:cubicBezTo>
                  <a:cubicBezTo>
                    <a:pt x="108" y="6856"/>
                    <a:pt x="85" y="8144"/>
                    <a:pt x="63" y="9432"/>
                  </a:cubicBezTo>
                  <a:lnTo>
                    <a:pt x="828" y="9432"/>
                  </a:lnTo>
                  <a:cubicBezTo>
                    <a:pt x="828" y="8188"/>
                    <a:pt x="828" y="6942"/>
                    <a:pt x="783" y="5699"/>
                  </a:cubicBezTo>
                  <a:cubicBezTo>
                    <a:pt x="712" y="3829"/>
                    <a:pt x="486" y="1966"/>
                    <a:pt x="397" y="99"/>
                  </a:cubicBezTo>
                  <a:cubicBezTo>
                    <a:pt x="393" y="34"/>
                    <a:pt x="333" y="1"/>
                    <a:pt x="27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88" name="Google Shape;488;p43"/>
            <p:cNvSpPr/>
            <p:nvPr/>
          </p:nvSpPr>
          <p:spPr>
            <a:xfrm rot="5400000">
              <a:off x="474886" y="2599406"/>
              <a:ext cx="124318" cy="1054821"/>
            </a:xfrm>
            <a:custGeom>
              <a:avLst/>
              <a:gdLst/>
              <a:ahLst/>
              <a:cxnLst/>
              <a:rect l="l" t="t" r="r" b="b"/>
              <a:pathLst>
                <a:path w="1070" h="9079" extrusionOk="0">
                  <a:moveTo>
                    <a:pt x="426" y="1"/>
                  </a:moveTo>
                  <a:cubicBezTo>
                    <a:pt x="357" y="1"/>
                    <a:pt x="286" y="41"/>
                    <a:pt x="275" y="121"/>
                  </a:cubicBezTo>
                  <a:cubicBezTo>
                    <a:pt x="1" y="1932"/>
                    <a:pt x="71" y="3835"/>
                    <a:pt x="64" y="5661"/>
                  </a:cubicBezTo>
                  <a:cubicBezTo>
                    <a:pt x="56" y="6808"/>
                    <a:pt x="164" y="7943"/>
                    <a:pt x="242" y="9079"/>
                  </a:cubicBezTo>
                  <a:lnTo>
                    <a:pt x="1069" y="9079"/>
                  </a:lnTo>
                  <a:cubicBezTo>
                    <a:pt x="980" y="7984"/>
                    <a:pt x="865" y="6889"/>
                    <a:pt x="858" y="5787"/>
                  </a:cubicBezTo>
                  <a:cubicBezTo>
                    <a:pt x="850" y="4819"/>
                    <a:pt x="880" y="3854"/>
                    <a:pt x="850" y="2889"/>
                  </a:cubicBezTo>
                  <a:cubicBezTo>
                    <a:pt x="836" y="2418"/>
                    <a:pt x="850" y="1943"/>
                    <a:pt x="798" y="1476"/>
                  </a:cubicBezTo>
                  <a:cubicBezTo>
                    <a:pt x="754" y="1019"/>
                    <a:pt x="613" y="581"/>
                    <a:pt x="572" y="125"/>
                  </a:cubicBezTo>
                  <a:cubicBezTo>
                    <a:pt x="565" y="41"/>
                    <a:pt x="496" y="1"/>
                    <a:pt x="426"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sp>
        <p:nvSpPr>
          <p:cNvPr id="489" name="Google Shape;489;p43"/>
          <p:cNvSpPr/>
          <p:nvPr/>
        </p:nvSpPr>
        <p:spPr>
          <a:xfrm>
            <a:off x="4" y="4322575"/>
            <a:ext cx="2703610" cy="831744"/>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chemeClr val="lt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569808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a:pPr algn="r"/>
              <a:t>‹N°›</a:t>
            </a:fld>
            <a:endParaRPr/>
          </a:p>
        </p:txBody>
      </p:sp>
    </p:spTree>
    <p:extLst>
      <p:ext uri="{BB962C8B-B14F-4D97-AF65-F5344CB8AC3E}">
        <p14:creationId xmlns:p14="http://schemas.microsoft.com/office/powerpoint/2010/main" val="1735080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0"/>
        <p:cNvGrpSpPr/>
        <p:nvPr/>
      </p:nvGrpSpPr>
      <p:grpSpPr>
        <a:xfrm>
          <a:off x="0" y="0"/>
          <a:ext cx="0" cy="0"/>
          <a:chOff x="0" y="0"/>
          <a:chExt cx="0" cy="0"/>
        </a:xfrm>
      </p:grpSpPr>
      <p:sp>
        <p:nvSpPr>
          <p:cNvPr id="71" name="Google Shape;71;p8"/>
          <p:cNvSpPr/>
          <p:nvPr/>
        </p:nvSpPr>
        <p:spPr>
          <a:xfrm rot="10800000" flipH="1">
            <a:off x="1" y="-6"/>
            <a:ext cx="2194496" cy="1307756"/>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E4F4E7"/>
          </a:solidFill>
          <a:ln>
            <a:noFill/>
          </a:ln>
        </p:spPr>
        <p:txBody>
          <a:bodyPr spcFirstLastPara="1" wrap="square" lIns="91425" tIns="91425" rIns="91425" bIns="91425" anchor="ctr" anchorCtr="0">
            <a:noAutofit/>
          </a:bodyPr>
          <a:lstStyle/>
          <a:p>
            <a:endParaRPr/>
          </a:p>
        </p:txBody>
      </p:sp>
      <p:sp>
        <p:nvSpPr>
          <p:cNvPr id="72" name="Google Shape;72;p8"/>
          <p:cNvSpPr/>
          <p:nvPr/>
        </p:nvSpPr>
        <p:spPr>
          <a:xfrm rot="10800000" flipH="1">
            <a:off x="6101384" y="-152389"/>
            <a:ext cx="3095080" cy="1455649"/>
          </a:xfrm>
          <a:custGeom>
            <a:avLst/>
            <a:gdLst/>
            <a:ahLst/>
            <a:cxnLst/>
            <a:rect l="l" t="t" r="r" b="b"/>
            <a:pathLst>
              <a:path w="34743" h="16340" extrusionOk="0">
                <a:moveTo>
                  <a:pt x="25590" y="0"/>
                </a:moveTo>
                <a:cubicBezTo>
                  <a:pt x="25463" y="0"/>
                  <a:pt x="25337" y="3"/>
                  <a:pt x="25210" y="9"/>
                </a:cubicBezTo>
                <a:cubicBezTo>
                  <a:pt x="22164" y="158"/>
                  <a:pt x="19266" y="2061"/>
                  <a:pt x="17919" y="4796"/>
                </a:cubicBezTo>
                <a:cubicBezTo>
                  <a:pt x="17061" y="6536"/>
                  <a:pt x="16768" y="8607"/>
                  <a:pt x="15436" y="10017"/>
                </a:cubicBezTo>
                <a:cubicBezTo>
                  <a:pt x="14100" y="11427"/>
                  <a:pt x="12019" y="11842"/>
                  <a:pt x="10078" y="11887"/>
                </a:cubicBezTo>
                <a:cubicBezTo>
                  <a:pt x="9903" y="11891"/>
                  <a:pt x="9728" y="11892"/>
                  <a:pt x="9552" y="11892"/>
                </a:cubicBezTo>
                <a:cubicBezTo>
                  <a:pt x="8697" y="11892"/>
                  <a:pt x="7838" y="11853"/>
                  <a:pt x="6985" y="11853"/>
                </a:cubicBezTo>
                <a:cubicBezTo>
                  <a:pt x="6069" y="11853"/>
                  <a:pt x="5158" y="11898"/>
                  <a:pt x="4264" y="12087"/>
                </a:cubicBezTo>
                <a:cubicBezTo>
                  <a:pt x="2364" y="12488"/>
                  <a:pt x="460" y="13750"/>
                  <a:pt x="71" y="15653"/>
                </a:cubicBezTo>
                <a:cubicBezTo>
                  <a:pt x="26" y="15879"/>
                  <a:pt x="0" y="16109"/>
                  <a:pt x="0" y="16340"/>
                </a:cubicBezTo>
                <a:lnTo>
                  <a:pt x="34112" y="16340"/>
                </a:lnTo>
                <a:cubicBezTo>
                  <a:pt x="34676" y="14521"/>
                  <a:pt x="34742" y="12544"/>
                  <a:pt x="34635" y="10629"/>
                </a:cubicBezTo>
                <a:cubicBezTo>
                  <a:pt x="34509" y="8347"/>
                  <a:pt x="34127" y="6009"/>
                  <a:pt x="32924" y="4069"/>
                </a:cubicBezTo>
                <a:cubicBezTo>
                  <a:pt x="31388" y="1583"/>
                  <a:pt x="28505" y="0"/>
                  <a:pt x="2559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 name="Google Shape;73;p8"/>
          <p:cNvSpPr/>
          <p:nvPr/>
        </p:nvSpPr>
        <p:spPr>
          <a:xfrm rot="-5400000">
            <a:off x="7361964" y="3401074"/>
            <a:ext cx="1819822" cy="2128300"/>
          </a:xfrm>
          <a:custGeom>
            <a:avLst/>
            <a:gdLst/>
            <a:ahLst/>
            <a:cxnLst/>
            <a:rect l="l" t="t" r="r" b="b"/>
            <a:pathLst>
              <a:path w="17022" h="19906" extrusionOk="0">
                <a:moveTo>
                  <a:pt x="9196" y="0"/>
                </a:moveTo>
                <a:cubicBezTo>
                  <a:pt x="7480" y="0"/>
                  <a:pt x="5759" y="553"/>
                  <a:pt x="4405" y="1612"/>
                </a:cubicBezTo>
                <a:cubicBezTo>
                  <a:pt x="3036" y="2684"/>
                  <a:pt x="1986" y="4242"/>
                  <a:pt x="361" y="4858"/>
                </a:cubicBezTo>
                <a:cubicBezTo>
                  <a:pt x="242" y="4903"/>
                  <a:pt x="123" y="4944"/>
                  <a:pt x="1" y="4977"/>
                </a:cubicBezTo>
                <a:lnTo>
                  <a:pt x="1" y="17897"/>
                </a:lnTo>
                <a:cubicBezTo>
                  <a:pt x="60" y="17935"/>
                  <a:pt x="116" y="17975"/>
                  <a:pt x="175" y="18012"/>
                </a:cubicBezTo>
                <a:cubicBezTo>
                  <a:pt x="2072" y="19205"/>
                  <a:pt x="4365" y="19906"/>
                  <a:pt x="6595" y="19906"/>
                </a:cubicBezTo>
                <a:cubicBezTo>
                  <a:pt x="8514" y="19906"/>
                  <a:pt x="10387" y="19387"/>
                  <a:pt x="11919" y="18217"/>
                </a:cubicBezTo>
                <a:cubicBezTo>
                  <a:pt x="13671" y="16881"/>
                  <a:pt x="14784" y="14877"/>
                  <a:pt x="15630" y="12844"/>
                </a:cubicBezTo>
                <a:cubicBezTo>
                  <a:pt x="16420" y="10951"/>
                  <a:pt x="17021" y="8918"/>
                  <a:pt x="16810" y="6877"/>
                </a:cubicBezTo>
                <a:cubicBezTo>
                  <a:pt x="16524" y="4161"/>
                  <a:pt x="14676" y="1660"/>
                  <a:pt x="12160" y="591"/>
                </a:cubicBezTo>
                <a:cubicBezTo>
                  <a:pt x="11225" y="194"/>
                  <a:pt x="10211" y="0"/>
                  <a:pt x="919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4" name="Google Shape;74;p8"/>
          <p:cNvSpPr/>
          <p:nvPr/>
        </p:nvSpPr>
        <p:spPr>
          <a:xfrm rot="10800000" flipH="1">
            <a:off x="0" y="3136929"/>
            <a:ext cx="2029579" cy="2006571"/>
          </a:xfrm>
          <a:custGeom>
            <a:avLst/>
            <a:gdLst/>
            <a:ahLst/>
            <a:cxnLst/>
            <a:rect l="l" t="t" r="r" b="b"/>
            <a:pathLst>
              <a:path w="16143" h="15960" extrusionOk="0">
                <a:moveTo>
                  <a:pt x="1" y="1"/>
                </a:moveTo>
                <a:lnTo>
                  <a:pt x="1" y="15960"/>
                </a:lnTo>
                <a:cubicBezTo>
                  <a:pt x="546" y="14164"/>
                  <a:pt x="583" y="12160"/>
                  <a:pt x="1667" y="10631"/>
                </a:cubicBezTo>
                <a:cubicBezTo>
                  <a:pt x="2788" y="9043"/>
                  <a:pt x="4788" y="8338"/>
                  <a:pt x="6706" y="8023"/>
                </a:cubicBezTo>
                <a:cubicBezTo>
                  <a:pt x="8624" y="7704"/>
                  <a:pt x="10610" y="7670"/>
                  <a:pt x="12435" y="7006"/>
                </a:cubicBezTo>
                <a:cubicBezTo>
                  <a:pt x="14261" y="6338"/>
                  <a:pt x="15964" y="4821"/>
                  <a:pt x="16079" y="2884"/>
                </a:cubicBezTo>
                <a:cubicBezTo>
                  <a:pt x="16142" y="1841"/>
                  <a:pt x="15734" y="835"/>
                  <a:pt x="15088" y="1"/>
                </a:cubicBezTo>
                <a:close/>
              </a:path>
            </a:pathLst>
          </a:custGeom>
          <a:solidFill>
            <a:schemeClr val="lt2"/>
          </a:solidFill>
          <a:ln>
            <a:noFill/>
          </a:ln>
        </p:spPr>
        <p:txBody>
          <a:bodyPr spcFirstLastPara="1" wrap="square" lIns="91425" tIns="91425" rIns="91425" bIns="91425" anchor="ctr" anchorCtr="0">
            <a:noAutofit/>
          </a:bodyPr>
          <a:lstStyle/>
          <a:p>
            <a:r>
              <a:rPr lang="en"/>
              <a:t> </a:t>
            </a:r>
            <a:endParaRPr/>
          </a:p>
        </p:txBody>
      </p:sp>
      <p:sp>
        <p:nvSpPr>
          <p:cNvPr id="75" name="Google Shape;75;p8"/>
          <p:cNvSpPr/>
          <p:nvPr/>
        </p:nvSpPr>
        <p:spPr>
          <a:xfrm>
            <a:off x="7927999" y="0"/>
            <a:ext cx="1268443" cy="2424450"/>
          </a:xfrm>
          <a:custGeom>
            <a:avLst/>
            <a:gdLst/>
            <a:ahLst/>
            <a:cxnLst/>
            <a:rect l="l" t="t" r="r" b="b"/>
            <a:pathLst>
              <a:path w="39023" h="74587" extrusionOk="0">
                <a:moveTo>
                  <a:pt x="969" y="0"/>
                </a:moveTo>
                <a:cubicBezTo>
                  <a:pt x="-1515" y="12431"/>
                  <a:pt x="631" y="28076"/>
                  <a:pt x="9595" y="37040"/>
                </a:cubicBezTo>
                <a:cubicBezTo>
                  <a:pt x="14416" y="41861"/>
                  <a:pt x="23262" y="41733"/>
                  <a:pt x="27353" y="47187"/>
                </a:cubicBezTo>
                <a:cubicBezTo>
                  <a:pt x="33310" y="55128"/>
                  <a:pt x="30147" y="70140"/>
                  <a:pt x="39023" y="74587"/>
                </a:cubicBezTo>
              </a:path>
            </a:pathLst>
          </a:custGeom>
          <a:noFill/>
          <a:ln w="9525" cap="flat" cmpd="sng">
            <a:solidFill>
              <a:schemeClr val="dk2"/>
            </a:solidFill>
            <a:prstDash val="solid"/>
            <a:round/>
            <a:headEnd type="none" w="med" len="med"/>
            <a:tailEnd type="none" w="med" len="med"/>
          </a:ln>
        </p:spPr>
      </p:sp>
      <p:sp>
        <p:nvSpPr>
          <p:cNvPr id="76" name="Google Shape;76;p8"/>
          <p:cNvSpPr/>
          <p:nvPr/>
        </p:nvSpPr>
        <p:spPr>
          <a:xfrm>
            <a:off x="0" y="1864675"/>
            <a:ext cx="2663800" cy="3298050"/>
          </a:xfrm>
          <a:custGeom>
            <a:avLst/>
            <a:gdLst/>
            <a:ahLst/>
            <a:cxnLst/>
            <a:rect l="l" t="t" r="r" b="b"/>
            <a:pathLst>
              <a:path w="106552" h="131922" extrusionOk="0">
                <a:moveTo>
                  <a:pt x="0" y="0"/>
                </a:moveTo>
                <a:cubicBezTo>
                  <a:pt x="10915" y="1558"/>
                  <a:pt x="22130" y="5054"/>
                  <a:pt x="30951" y="11670"/>
                </a:cubicBezTo>
                <a:cubicBezTo>
                  <a:pt x="39297" y="17930"/>
                  <a:pt x="45269" y="31330"/>
                  <a:pt x="41606" y="41098"/>
                </a:cubicBezTo>
                <a:cubicBezTo>
                  <a:pt x="40464" y="44144"/>
                  <a:pt x="35890" y="47120"/>
                  <a:pt x="32980" y="45665"/>
                </a:cubicBezTo>
                <a:cubicBezTo>
                  <a:pt x="31401" y="44875"/>
                  <a:pt x="31030" y="42304"/>
                  <a:pt x="31458" y="40591"/>
                </a:cubicBezTo>
                <a:cubicBezTo>
                  <a:pt x="32936" y="34675"/>
                  <a:pt x="44846" y="37946"/>
                  <a:pt x="49724" y="41606"/>
                </a:cubicBezTo>
                <a:cubicBezTo>
                  <a:pt x="63849" y="52203"/>
                  <a:pt x="57049" y="76551"/>
                  <a:pt x="64946" y="92345"/>
                </a:cubicBezTo>
                <a:cubicBezTo>
                  <a:pt x="73506" y="109465"/>
                  <a:pt x="106552" y="112781"/>
                  <a:pt x="106552" y="131922"/>
                </a:cubicBezTo>
              </a:path>
            </a:pathLst>
          </a:custGeom>
          <a:noFill/>
          <a:ln w="9525" cap="flat" cmpd="sng">
            <a:solidFill>
              <a:schemeClr val="dk2"/>
            </a:solidFill>
            <a:prstDash val="solid"/>
            <a:round/>
            <a:headEnd type="none" w="med" len="med"/>
            <a:tailEnd type="none" w="med" len="med"/>
          </a:ln>
        </p:spPr>
      </p:sp>
      <p:grpSp>
        <p:nvGrpSpPr>
          <p:cNvPr id="77" name="Google Shape;77;p8"/>
          <p:cNvGrpSpPr/>
          <p:nvPr/>
        </p:nvGrpSpPr>
        <p:grpSpPr>
          <a:xfrm rot="5400000">
            <a:off x="4193895" y="-239122"/>
            <a:ext cx="691395" cy="1169642"/>
            <a:chOff x="9635" y="1954525"/>
            <a:chExt cx="1192265" cy="1234450"/>
          </a:xfrm>
        </p:grpSpPr>
        <p:sp>
          <p:nvSpPr>
            <p:cNvPr id="78" name="Google Shape;78;p8"/>
            <p:cNvSpPr/>
            <p:nvPr/>
          </p:nvSpPr>
          <p:spPr>
            <a:xfrm rot="5400000">
              <a:off x="526878" y="1437282"/>
              <a:ext cx="150460" cy="1184945"/>
            </a:xfrm>
            <a:custGeom>
              <a:avLst/>
              <a:gdLst/>
              <a:ahLst/>
              <a:cxnLst/>
              <a:rect l="l" t="t" r="r" b="b"/>
              <a:pathLst>
                <a:path w="1295" h="10199" extrusionOk="0">
                  <a:moveTo>
                    <a:pt x="1061" y="1"/>
                  </a:moveTo>
                  <a:cubicBezTo>
                    <a:pt x="955" y="1"/>
                    <a:pt x="842" y="50"/>
                    <a:pt x="795" y="143"/>
                  </a:cubicBezTo>
                  <a:cubicBezTo>
                    <a:pt x="64" y="1616"/>
                    <a:pt x="301" y="3271"/>
                    <a:pt x="186" y="4848"/>
                  </a:cubicBezTo>
                  <a:cubicBezTo>
                    <a:pt x="120" y="5753"/>
                    <a:pt x="90" y="6681"/>
                    <a:pt x="149" y="7586"/>
                  </a:cubicBezTo>
                  <a:cubicBezTo>
                    <a:pt x="212" y="8481"/>
                    <a:pt x="138" y="9315"/>
                    <a:pt x="1" y="10199"/>
                  </a:cubicBezTo>
                  <a:lnTo>
                    <a:pt x="877" y="10199"/>
                  </a:lnTo>
                  <a:cubicBezTo>
                    <a:pt x="1192" y="8503"/>
                    <a:pt x="910" y="6803"/>
                    <a:pt x="1088" y="5096"/>
                  </a:cubicBezTo>
                  <a:cubicBezTo>
                    <a:pt x="1255" y="3464"/>
                    <a:pt x="1181" y="1835"/>
                    <a:pt x="1285" y="202"/>
                  </a:cubicBezTo>
                  <a:cubicBezTo>
                    <a:pt x="1295" y="65"/>
                    <a:pt x="1183" y="1"/>
                    <a:pt x="106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9" name="Google Shape;79;p8"/>
            <p:cNvSpPr/>
            <p:nvPr/>
          </p:nvSpPr>
          <p:spPr>
            <a:xfrm rot="5400000">
              <a:off x="498994" y="1710894"/>
              <a:ext cx="141978" cy="1120696"/>
            </a:xfrm>
            <a:custGeom>
              <a:avLst/>
              <a:gdLst/>
              <a:ahLst/>
              <a:cxnLst/>
              <a:rect l="l" t="t" r="r" b="b"/>
              <a:pathLst>
                <a:path w="1222" h="9646" extrusionOk="0">
                  <a:moveTo>
                    <a:pt x="556" y="1"/>
                  </a:moveTo>
                  <a:cubicBezTo>
                    <a:pt x="511" y="1"/>
                    <a:pt x="466" y="26"/>
                    <a:pt x="468" y="76"/>
                  </a:cubicBezTo>
                  <a:cubicBezTo>
                    <a:pt x="498" y="948"/>
                    <a:pt x="309" y="1842"/>
                    <a:pt x="298" y="2722"/>
                  </a:cubicBezTo>
                  <a:cubicBezTo>
                    <a:pt x="283" y="3631"/>
                    <a:pt x="186" y="4529"/>
                    <a:pt x="168" y="5434"/>
                  </a:cubicBezTo>
                  <a:cubicBezTo>
                    <a:pt x="149" y="6339"/>
                    <a:pt x="149" y="7245"/>
                    <a:pt x="134" y="8154"/>
                  </a:cubicBezTo>
                  <a:cubicBezTo>
                    <a:pt x="127" y="8655"/>
                    <a:pt x="68" y="9148"/>
                    <a:pt x="1" y="9646"/>
                  </a:cubicBezTo>
                  <a:lnTo>
                    <a:pt x="732" y="9646"/>
                  </a:lnTo>
                  <a:cubicBezTo>
                    <a:pt x="802" y="9044"/>
                    <a:pt x="843" y="8440"/>
                    <a:pt x="851" y="7835"/>
                  </a:cubicBezTo>
                  <a:cubicBezTo>
                    <a:pt x="854" y="6877"/>
                    <a:pt x="791" y="5913"/>
                    <a:pt x="854" y="4955"/>
                  </a:cubicBezTo>
                  <a:cubicBezTo>
                    <a:pt x="955" y="3386"/>
                    <a:pt x="1222" y="1582"/>
                    <a:pt x="650" y="57"/>
                  </a:cubicBezTo>
                  <a:cubicBezTo>
                    <a:pt x="637" y="20"/>
                    <a:pt x="596" y="1"/>
                    <a:pt x="55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0" name="Google Shape;80;p8"/>
            <p:cNvSpPr/>
            <p:nvPr/>
          </p:nvSpPr>
          <p:spPr>
            <a:xfrm rot="5400000">
              <a:off x="507592" y="2370583"/>
              <a:ext cx="108749" cy="1104663"/>
            </a:xfrm>
            <a:custGeom>
              <a:avLst/>
              <a:gdLst/>
              <a:ahLst/>
              <a:cxnLst/>
              <a:rect l="l" t="t" r="r" b="b"/>
              <a:pathLst>
                <a:path w="936" h="9508" extrusionOk="0">
                  <a:moveTo>
                    <a:pt x="220" y="0"/>
                  </a:moveTo>
                  <a:cubicBezTo>
                    <a:pt x="150" y="0"/>
                    <a:pt x="82" y="40"/>
                    <a:pt x="75" y="120"/>
                  </a:cubicBezTo>
                  <a:cubicBezTo>
                    <a:pt x="0" y="1081"/>
                    <a:pt x="101" y="2038"/>
                    <a:pt x="86" y="2999"/>
                  </a:cubicBezTo>
                  <a:cubicBezTo>
                    <a:pt x="75" y="3982"/>
                    <a:pt x="49" y="4969"/>
                    <a:pt x="37" y="5953"/>
                  </a:cubicBezTo>
                  <a:cubicBezTo>
                    <a:pt x="23" y="7136"/>
                    <a:pt x="93" y="8324"/>
                    <a:pt x="130" y="9508"/>
                  </a:cubicBezTo>
                  <a:lnTo>
                    <a:pt x="935" y="9508"/>
                  </a:lnTo>
                  <a:cubicBezTo>
                    <a:pt x="887" y="8324"/>
                    <a:pt x="806" y="7144"/>
                    <a:pt x="809" y="5960"/>
                  </a:cubicBezTo>
                  <a:cubicBezTo>
                    <a:pt x="813" y="5018"/>
                    <a:pt x="843" y="4072"/>
                    <a:pt x="798" y="3125"/>
                  </a:cubicBezTo>
                  <a:cubicBezTo>
                    <a:pt x="754" y="2105"/>
                    <a:pt x="501" y="1133"/>
                    <a:pt x="375" y="123"/>
                  </a:cubicBezTo>
                  <a:cubicBezTo>
                    <a:pt x="366" y="42"/>
                    <a:pt x="292" y="0"/>
                    <a:pt x="22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1" name="Google Shape;81;p8"/>
            <p:cNvSpPr/>
            <p:nvPr/>
          </p:nvSpPr>
          <p:spPr>
            <a:xfrm rot="5400000">
              <a:off x="521011" y="1881626"/>
              <a:ext cx="169514" cy="1192265"/>
            </a:xfrm>
            <a:custGeom>
              <a:avLst/>
              <a:gdLst/>
              <a:ahLst/>
              <a:cxnLst/>
              <a:rect l="l" t="t" r="r" b="b"/>
              <a:pathLst>
                <a:path w="1459" h="10262" extrusionOk="0">
                  <a:moveTo>
                    <a:pt x="375" y="0"/>
                  </a:moveTo>
                  <a:cubicBezTo>
                    <a:pt x="252" y="0"/>
                    <a:pt x="130" y="71"/>
                    <a:pt x="112" y="217"/>
                  </a:cubicBezTo>
                  <a:cubicBezTo>
                    <a:pt x="1" y="1174"/>
                    <a:pt x="234" y="2102"/>
                    <a:pt x="257" y="3056"/>
                  </a:cubicBezTo>
                  <a:cubicBezTo>
                    <a:pt x="279" y="3991"/>
                    <a:pt x="197" y="4922"/>
                    <a:pt x="245" y="5857"/>
                  </a:cubicBezTo>
                  <a:cubicBezTo>
                    <a:pt x="316" y="7334"/>
                    <a:pt x="476" y="8792"/>
                    <a:pt x="542" y="10262"/>
                  </a:cubicBezTo>
                  <a:lnTo>
                    <a:pt x="1459" y="10262"/>
                  </a:lnTo>
                  <a:cubicBezTo>
                    <a:pt x="1385" y="8792"/>
                    <a:pt x="1214" y="7338"/>
                    <a:pt x="1132" y="5861"/>
                  </a:cubicBezTo>
                  <a:cubicBezTo>
                    <a:pt x="1084" y="4967"/>
                    <a:pt x="1158" y="4072"/>
                    <a:pt x="1129" y="3178"/>
                  </a:cubicBezTo>
                  <a:cubicBezTo>
                    <a:pt x="1099" y="2180"/>
                    <a:pt x="802" y="1208"/>
                    <a:pt x="654" y="221"/>
                  </a:cubicBezTo>
                  <a:cubicBezTo>
                    <a:pt x="633" y="76"/>
                    <a:pt x="503" y="0"/>
                    <a:pt x="3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2" name="Google Shape;82;p8"/>
            <p:cNvSpPr/>
            <p:nvPr/>
          </p:nvSpPr>
          <p:spPr>
            <a:xfrm rot="5400000">
              <a:off x="509451" y="2153204"/>
              <a:ext cx="96201" cy="1095833"/>
            </a:xfrm>
            <a:custGeom>
              <a:avLst/>
              <a:gdLst/>
              <a:ahLst/>
              <a:cxnLst/>
              <a:rect l="l" t="t" r="r" b="b"/>
              <a:pathLst>
                <a:path w="828" h="9432" extrusionOk="0">
                  <a:moveTo>
                    <a:pt x="273" y="1"/>
                  </a:moveTo>
                  <a:cubicBezTo>
                    <a:pt x="214" y="1"/>
                    <a:pt x="156" y="33"/>
                    <a:pt x="152" y="99"/>
                  </a:cubicBezTo>
                  <a:cubicBezTo>
                    <a:pt x="100" y="1038"/>
                    <a:pt x="0" y="1955"/>
                    <a:pt x="4" y="2897"/>
                  </a:cubicBezTo>
                  <a:cubicBezTo>
                    <a:pt x="7" y="3788"/>
                    <a:pt x="56" y="4678"/>
                    <a:pt x="78" y="5569"/>
                  </a:cubicBezTo>
                  <a:cubicBezTo>
                    <a:pt x="108" y="6856"/>
                    <a:pt x="85" y="8144"/>
                    <a:pt x="63" y="9432"/>
                  </a:cubicBezTo>
                  <a:lnTo>
                    <a:pt x="828" y="9432"/>
                  </a:lnTo>
                  <a:cubicBezTo>
                    <a:pt x="828" y="8188"/>
                    <a:pt x="828" y="6942"/>
                    <a:pt x="783" y="5699"/>
                  </a:cubicBezTo>
                  <a:cubicBezTo>
                    <a:pt x="712" y="3829"/>
                    <a:pt x="486" y="1966"/>
                    <a:pt x="397" y="99"/>
                  </a:cubicBezTo>
                  <a:cubicBezTo>
                    <a:pt x="393" y="34"/>
                    <a:pt x="333" y="1"/>
                    <a:pt x="27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3" name="Google Shape;83;p8"/>
            <p:cNvSpPr/>
            <p:nvPr/>
          </p:nvSpPr>
          <p:spPr>
            <a:xfrm rot="5400000">
              <a:off x="474886" y="2599406"/>
              <a:ext cx="124318" cy="1054821"/>
            </a:xfrm>
            <a:custGeom>
              <a:avLst/>
              <a:gdLst/>
              <a:ahLst/>
              <a:cxnLst/>
              <a:rect l="l" t="t" r="r" b="b"/>
              <a:pathLst>
                <a:path w="1070" h="9079" extrusionOk="0">
                  <a:moveTo>
                    <a:pt x="426" y="1"/>
                  </a:moveTo>
                  <a:cubicBezTo>
                    <a:pt x="357" y="1"/>
                    <a:pt x="286" y="41"/>
                    <a:pt x="275" y="121"/>
                  </a:cubicBezTo>
                  <a:cubicBezTo>
                    <a:pt x="1" y="1932"/>
                    <a:pt x="71" y="3835"/>
                    <a:pt x="64" y="5661"/>
                  </a:cubicBezTo>
                  <a:cubicBezTo>
                    <a:pt x="56" y="6808"/>
                    <a:pt x="164" y="7943"/>
                    <a:pt x="242" y="9079"/>
                  </a:cubicBezTo>
                  <a:lnTo>
                    <a:pt x="1069" y="9079"/>
                  </a:lnTo>
                  <a:cubicBezTo>
                    <a:pt x="980" y="7984"/>
                    <a:pt x="865" y="6889"/>
                    <a:pt x="858" y="5787"/>
                  </a:cubicBezTo>
                  <a:cubicBezTo>
                    <a:pt x="850" y="4819"/>
                    <a:pt x="880" y="3854"/>
                    <a:pt x="850" y="2889"/>
                  </a:cubicBezTo>
                  <a:cubicBezTo>
                    <a:pt x="836" y="2418"/>
                    <a:pt x="850" y="1943"/>
                    <a:pt x="798" y="1476"/>
                  </a:cubicBezTo>
                  <a:cubicBezTo>
                    <a:pt x="754" y="1019"/>
                    <a:pt x="613" y="581"/>
                    <a:pt x="572" y="125"/>
                  </a:cubicBezTo>
                  <a:cubicBezTo>
                    <a:pt x="565" y="41"/>
                    <a:pt x="496" y="1"/>
                    <a:pt x="426"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sp>
        <p:nvSpPr>
          <p:cNvPr id="84" name="Google Shape;84;p8"/>
          <p:cNvSpPr txBox="1">
            <a:spLocks noGrp="1"/>
          </p:cNvSpPr>
          <p:nvPr>
            <p:ph type="title"/>
          </p:nvPr>
        </p:nvSpPr>
        <p:spPr>
          <a:xfrm>
            <a:off x="1598850" y="1179450"/>
            <a:ext cx="5946300" cy="2784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51611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
        <p:cNvGrpSpPr/>
        <p:nvPr/>
      </p:nvGrpSpPr>
      <p:grpSpPr>
        <a:xfrm>
          <a:off x="0" y="0"/>
          <a:ext cx="0" cy="0"/>
          <a:chOff x="0" y="0"/>
          <a:chExt cx="0" cy="0"/>
        </a:xfrm>
      </p:grpSpPr>
      <p:sp>
        <p:nvSpPr>
          <p:cNvPr id="71" name="Google Shape;71;p8"/>
          <p:cNvSpPr/>
          <p:nvPr/>
        </p:nvSpPr>
        <p:spPr>
          <a:xfrm rot="10800000" flipH="1">
            <a:off x="1" y="-6"/>
            <a:ext cx="2194496" cy="1307756"/>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E4F4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10800000" flipH="1">
            <a:off x="6101384" y="-152389"/>
            <a:ext cx="3095080" cy="1455649"/>
          </a:xfrm>
          <a:custGeom>
            <a:avLst/>
            <a:gdLst/>
            <a:ahLst/>
            <a:cxnLst/>
            <a:rect l="l" t="t" r="r" b="b"/>
            <a:pathLst>
              <a:path w="34743" h="16340" extrusionOk="0">
                <a:moveTo>
                  <a:pt x="25590" y="0"/>
                </a:moveTo>
                <a:cubicBezTo>
                  <a:pt x="25463" y="0"/>
                  <a:pt x="25337" y="3"/>
                  <a:pt x="25210" y="9"/>
                </a:cubicBezTo>
                <a:cubicBezTo>
                  <a:pt x="22164" y="158"/>
                  <a:pt x="19266" y="2061"/>
                  <a:pt x="17919" y="4796"/>
                </a:cubicBezTo>
                <a:cubicBezTo>
                  <a:pt x="17061" y="6536"/>
                  <a:pt x="16768" y="8607"/>
                  <a:pt x="15436" y="10017"/>
                </a:cubicBezTo>
                <a:cubicBezTo>
                  <a:pt x="14100" y="11427"/>
                  <a:pt x="12019" y="11842"/>
                  <a:pt x="10078" y="11887"/>
                </a:cubicBezTo>
                <a:cubicBezTo>
                  <a:pt x="9903" y="11891"/>
                  <a:pt x="9728" y="11892"/>
                  <a:pt x="9552" y="11892"/>
                </a:cubicBezTo>
                <a:cubicBezTo>
                  <a:pt x="8697" y="11892"/>
                  <a:pt x="7838" y="11853"/>
                  <a:pt x="6985" y="11853"/>
                </a:cubicBezTo>
                <a:cubicBezTo>
                  <a:pt x="6069" y="11853"/>
                  <a:pt x="5158" y="11898"/>
                  <a:pt x="4264" y="12087"/>
                </a:cubicBezTo>
                <a:cubicBezTo>
                  <a:pt x="2364" y="12488"/>
                  <a:pt x="460" y="13750"/>
                  <a:pt x="71" y="15653"/>
                </a:cubicBezTo>
                <a:cubicBezTo>
                  <a:pt x="26" y="15879"/>
                  <a:pt x="0" y="16109"/>
                  <a:pt x="0" y="16340"/>
                </a:cubicBezTo>
                <a:lnTo>
                  <a:pt x="34112" y="16340"/>
                </a:lnTo>
                <a:cubicBezTo>
                  <a:pt x="34676" y="14521"/>
                  <a:pt x="34742" y="12544"/>
                  <a:pt x="34635" y="10629"/>
                </a:cubicBezTo>
                <a:cubicBezTo>
                  <a:pt x="34509" y="8347"/>
                  <a:pt x="34127" y="6009"/>
                  <a:pt x="32924" y="4069"/>
                </a:cubicBezTo>
                <a:cubicBezTo>
                  <a:pt x="31388" y="1583"/>
                  <a:pt x="28505" y="0"/>
                  <a:pt x="255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7361964" y="3401074"/>
            <a:ext cx="1819822" cy="2128300"/>
          </a:xfrm>
          <a:custGeom>
            <a:avLst/>
            <a:gdLst/>
            <a:ahLst/>
            <a:cxnLst/>
            <a:rect l="l" t="t" r="r" b="b"/>
            <a:pathLst>
              <a:path w="17022" h="19906" extrusionOk="0">
                <a:moveTo>
                  <a:pt x="9196" y="0"/>
                </a:moveTo>
                <a:cubicBezTo>
                  <a:pt x="7480" y="0"/>
                  <a:pt x="5759" y="553"/>
                  <a:pt x="4405" y="1612"/>
                </a:cubicBezTo>
                <a:cubicBezTo>
                  <a:pt x="3036" y="2684"/>
                  <a:pt x="1986" y="4242"/>
                  <a:pt x="361" y="4858"/>
                </a:cubicBezTo>
                <a:cubicBezTo>
                  <a:pt x="242" y="4903"/>
                  <a:pt x="123" y="4944"/>
                  <a:pt x="1" y="4977"/>
                </a:cubicBezTo>
                <a:lnTo>
                  <a:pt x="1" y="17897"/>
                </a:lnTo>
                <a:cubicBezTo>
                  <a:pt x="60" y="17935"/>
                  <a:pt x="116" y="17975"/>
                  <a:pt x="175" y="18012"/>
                </a:cubicBezTo>
                <a:cubicBezTo>
                  <a:pt x="2072" y="19205"/>
                  <a:pt x="4365" y="19906"/>
                  <a:pt x="6595" y="19906"/>
                </a:cubicBezTo>
                <a:cubicBezTo>
                  <a:pt x="8514" y="19906"/>
                  <a:pt x="10387" y="19387"/>
                  <a:pt x="11919" y="18217"/>
                </a:cubicBezTo>
                <a:cubicBezTo>
                  <a:pt x="13671" y="16881"/>
                  <a:pt x="14784" y="14877"/>
                  <a:pt x="15630" y="12844"/>
                </a:cubicBezTo>
                <a:cubicBezTo>
                  <a:pt x="16420" y="10951"/>
                  <a:pt x="17021" y="8918"/>
                  <a:pt x="16810" y="6877"/>
                </a:cubicBezTo>
                <a:cubicBezTo>
                  <a:pt x="16524" y="4161"/>
                  <a:pt x="14676" y="1660"/>
                  <a:pt x="12160" y="591"/>
                </a:cubicBezTo>
                <a:cubicBezTo>
                  <a:pt x="11225" y="194"/>
                  <a:pt x="10211" y="0"/>
                  <a:pt x="91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rot="10800000" flipH="1">
            <a:off x="0" y="3136929"/>
            <a:ext cx="2029579" cy="2006571"/>
          </a:xfrm>
          <a:custGeom>
            <a:avLst/>
            <a:gdLst/>
            <a:ahLst/>
            <a:cxnLst/>
            <a:rect l="l" t="t" r="r" b="b"/>
            <a:pathLst>
              <a:path w="16143" h="15960" extrusionOk="0">
                <a:moveTo>
                  <a:pt x="1" y="1"/>
                </a:moveTo>
                <a:lnTo>
                  <a:pt x="1" y="15960"/>
                </a:lnTo>
                <a:cubicBezTo>
                  <a:pt x="546" y="14164"/>
                  <a:pt x="583" y="12160"/>
                  <a:pt x="1667" y="10631"/>
                </a:cubicBezTo>
                <a:cubicBezTo>
                  <a:pt x="2788" y="9043"/>
                  <a:pt x="4788" y="8338"/>
                  <a:pt x="6706" y="8023"/>
                </a:cubicBezTo>
                <a:cubicBezTo>
                  <a:pt x="8624" y="7704"/>
                  <a:pt x="10610" y="7670"/>
                  <a:pt x="12435" y="7006"/>
                </a:cubicBezTo>
                <a:cubicBezTo>
                  <a:pt x="14261" y="6338"/>
                  <a:pt x="15964" y="4821"/>
                  <a:pt x="16079" y="2884"/>
                </a:cubicBezTo>
                <a:cubicBezTo>
                  <a:pt x="16142" y="1841"/>
                  <a:pt x="15734" y="835"/>
                  <a:pt x="150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5" name="Google Shape;75;p8"/>
          <p:cNvSpPr/>
          <p:nvPr/>
        </p:nvSpPr>
        <p:spPr>
          <a:xfrm>
            <a:off x="7927999" y="0"/>
            <a:ext cx="1268443" cy="2424450"/>
          </a:xfrm>
          <a:custGeom>
            <a:avLst/>
            <a:gdLst/>
            <a:ahLst/>
            <a:cxnLst/>
            <a:rect l="l" t="t" r="r" b="b"/>
            <a:pathLst>
              <a:path w="39023" h="74587" extrusionOk="0">
                <a:moveTo>
                  <a:pt x="969" y="0"/>
                </a:moveTo>
                <a:cubicBezTo>
                  <a:pt x="-1515" y="12431"/>
                  <a:pt x="631" y="28076"/>
                  <a:pt x="9595" y="37040"/>
                </a:cubicBezTo>
                <a:cubicBezTo>
                  <a:pt x="14416" y="41861"/>
                  <a:pt x="23262" y="41733"/>
                  <a:pt x="27353" y="47187"/>
                </a:cubicBezTo>
                <a:cubicBezTo>
                  <a:pt x="33310" y="55128"/>
                  <a:pt x="30147" y="70140"/>
                  <a:pt x="39023" y="74587"/>
                </a:cubicBezTo>
              </a:path>
            </a:pathLst>
          </a:custGeom>
          <a:noFill/>
          <a:ln w="9525" cap="flat" cmpd="sng">
            <a:solidFill>
              <a:schemeClr val="dk2"/>
            </a:solidFill>
            <a:prstDash val="solid"/>
            <a:round/>
            <a:headEnd type="none" w="med" len="med"/>
            <a:tailEnd type="none" w="med" len="med"/>
          </a:ln>
        </p:spPr>
      </p:sp>
      <p:sp>
        <p:nvSpPr>
          <p:cNvPr id="76" name="Google Shape;76;p8"/>
          <p:cNvSpPr/>
          <p:nvPr/>
        </p:nvSpPr>
        <p:spPr>
          <a:xfrm>
            <a:off x="0" y="1864675"/>
            <a:ext cx="2663800" cy="3298050"/>
          </a:xfrm>
          <a:custGeom>
            <a:avLst/>
            <a:gdLst/>
            <a:ahLst/>
            <a:cxnLst/>
            <a:rect l="l" t="t" r="r" b="b"/>
            <a:pathLst>
              <a:path w="106552" h="131922" extrusionOk="0">
                <a:moveTo>
                  <a:pt x="0" y="0"/>
                </a:moveTo>
                <a:cubicBezTo>
                  <a:pt x="10915" y="1558"/>
                  <a:pt x="22130" y="5054"/>
                  <a:pt x="30951" y="11670"/>
                </a:cubicBezTo>
                <a:cubicBezTo>
                  <a:pt x="39297" y="17930"/>
                  <a:pt x="45269" y="31330"/>
                  <a:pt x="41606" y="41098"/>
                </a:cubicBezTo>
                <a:cubicBezTo>
                  <a:pt x="40464" y="44144"/>
                  <a:pt x="35890" y="47120"/>
                  <a:pt x="32980" y="45665"/>
                </a:cubicBezTo>
                <a:cubicBezTo>
                  <a:pt x="31401" y="44875"/>
                  <a:pt x="31030" y="42304"/>
                  <a:pt x="31458" y="40591"/>
                </a:cubicBezTo>
                <a:cubicBezTo>
                  <a:pt x="32936" y="34675"/>
                  <a:pt x="44846" y="37946"/>
                  <a:pt x="49724" y="41606"/>
                </a:cubicBezTo>
                <a:cubicBezTo>
                  <a:pt x="63849" y="52203"/>
                  <a:pt x="57049" y="76551"/>
                  <a:pt x="64946" y="92345"/>
                </a:cubicBezTo>
                <a:cubicBezTo>
                  <a:pt x="73506" y="109465"/>
                  <a:pt x="106552" y="112781"/>
                  <a:pt x="106552" y="131922"/>
                </a:cubicBezTo>
              </a:path>
            </a:pathLst>
          </a:custGeom>
          <a:noFill/>
          <a:ln w="9525" cap="flat" cmpd="sng">
            <a:solidFill>
              <a:schemeClr val="dk2"/>
            </a:solidFill>
            <a:prstDash val="solid"/>
            <a:round/>
            <a:headEnd type="none" w="med" len="med"/>
            <a:tailEnd type="none" w="med" len="med"/>
          </a:ln>
        </p:spPr>
      </p:sp>
      <p:grpSp>
        <p:nvGrpSpPr>
          <p:cNvPr id="77" name="Google Shape;77;p8"/>
          <p:cNvGrpSpPr/>
          <p:nvPr/>
        </p:nvGrpSpPr>
        <p:grpSpPr>
          <a:xfrm rot="5400000">
            <a:off x="4193895" y="-239122"/>
            <a:ext cx="691395" cy="1169642"/>
            <a:chOff x="9635" y="1954525"/>
            <a:chExt cx="1192265" cy="1234450"/>
          </a:xfrm>
        </p:grpSpPr>
        <p:sp>
          <p:nvSpPr>
            <p:cNvPr id="78" name="Google Shape;78;p8"/>
            <p:cNvSpPr/>
            <p:nvPr/>
          </p:nvSpPr>
          <p:spPr>
            <a:xfrm rot="5400000">
              <a:off x="526878" y="1437282"/>
              <a:ext cx="150460" cy="1184945"/>
            </a:xfrm>
            <a:custGeom>
              <a:avLst/>
              <a:gdLst/>
              <a:ahLst/>
              <a:cxnLst/>
              <a:rect l="l" t="t" r="r" b="b"/>
              <a:pathLst>
                <a:path w="1295" h="10199" extrusionOk="0">
                  <a:moveTo>
                    <a:pt x="1061" y="1"/>
                  </a:moveTo>
                  <a:cubicBezTo>
                    <a:pt x="955" y="1"/>
                    <a:pt x="842" y="50"/>
                    <a:pt x="795" y="143"/>
                  </a:cubicBezTo>
                  <a:cubicBezTo>
                    <a:pt x="64" y="1616"/>
                    <a:pt x="301" y="3271"/>
                    <a:pt x="186" y="4848"/>
                  </a:cubicBezTo>
                  <a:cubicBezTo>
                    <a:pt x="120" y="5753"/>
                    <a:pt x="90" y="6681"/>
                    <a:pt x="149" y="7586"/>
                  </a:cubicBezTo>
                  <a:cubicBezTo>
                    <a:pt x="212" y="8481"/>
                    <a:pt x="138" y="9315"/>
                    <a:pt x="1" y="10199"/>
                  </a:cubicBezTo>
                  <a:lnTo>
                    <a:pt x="877" y="10199"/>
                  </a:lnTo>
                  <a:cubicBezTo>
                    <a:pt x="1192" y="8503"/>
                    <a:pt x="910" y="6803"/>
                    <a:pt x="1088" y="5096"/>
                  </a:cubicBezTo>
                  <a:cubicBezTo>
                    <a:pt x="1255" y="3464"/>
                    <a:pt x="1181" y="1835"/>
                    <a:pt x="1285" y="202"/>
                  </a:cubicBezTo>
                  <a:cubicBezTo>
                    <a:pt x="1295" y="65"/>
                    <a:pt x="1183" y="1"/>
                    <a:pt x="10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498994" y="1710894"/>
              <a:ext cx="141978" cy="1120696"/>
            </a:xfrm>
            <a:custGeom>
              <a:avLst/>
              <a:gdLst/>
              <a:ahLst/>
              <a:cxnLst/>
              <a:rect l="l" t="t" r="r" b="b"/>
              <a:pathLst>
                <a:path w="1222" h="9646" extrusionOk="0">
                  <a:moveTo>
                    <a:pt x="556" y="1"/>
                  </a:moveTo>
                  <a:cubicBezTo>
                    <a:pt x="511" y="1"/>
                    <a:pt x="466" y="26"/>
                    <a:pt x="468" y="76"/>
                  </a:cubicBezTo>
                  <a:cubicBezTo>
                    <a:pt x="498" y="948"/>
                    <a:pt x="309" y="1842"/>
                    <a:pt x="298" y="2722"/>
                  </a:cubicBezTo>
                  <a:cubicBezTo>
                    <a:pt x="283" y="3631"/>
                    <a:pt x="186" y="4529"/>
                    <a:pt x="168" y="5434"/>
                  </a:cubicBezTo>
                  <a:cubicBezTo>
                    <a:pt x="149" y="6339"/>
                    <a:pt x="149" y="7245"/>
                    <a:pt x="134" y="8154"/>
                  </a:cubicBezTo>
                  <a:cubicBezTo>
                    <a:pt x="127" y="8655"/>
                    <a:pt x="68" y="9148"/>
                    <a:pt x="1" y="9646"/>
                  </a:cubicBezTo>
                  <a:lnTo>
                    <a:pt x="732" y="9646"/>
                  </a:lnTo>
                  <a:cubicBezTo>
                    <a:pt x="802" y="9044"/>
                    <a:pt x="843" y="8440"/>
                    <a:pt x="851" y="7835"/>
                  </a:cubicBezTo>
                  <a:cubicBezTo>
                    <a:pt x="854" y="6877"/>
                    <a:pt x="791" y="5913"/>
                    <a:pt x="854" y="4955"/>
                  </a:cubicBezTo>
                  <a:cubicBezTo>
                    <a:pt x="955" y="3386"/>
                    <a:pt x="1222" y="1582"/>
                    <a:pt x="650" y="57"/>
                  </a:cubicBezTo>
                  <a:cubicBezTo>
                    <a:pt x="637" y="20"/>
                    <a:pt x="596" y="1"/>
                    <a:pt x="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rot="5400000">
              <a:off x="507592" y="2370583"/>
              <a:ext cx="108749" cy="1104663"/>
            </a:xfrm>
            <a:custGeom>
              <a:avLst/>
              <a:gdLst/>
              <a:ahLst/>
              <a:cxnLst/>
              <a:rect l="l" t="t" r="r" b="b"/>
              <a:pathLst>
                <a:path w="936" h="9508" extrusionOk="0">
                  <a:moveTo>
                    <a:pt x="220" y="0"/>
                  </a:moveTo>
                  <a:cubicBezTo>
                    <a:pt x="150" y="0"/>
                    <a:pt x="82" y="40"/>
                    <a:pt x="75" y="120"/>
                  </a:cubicBezTo>
                  <a:cubicBezTo>
                    <a:pt x="0" y="1081"/>
                    <a:pt x="101" y="2038"/>
                    <a:pt x="86" y="2999"/>
                  </a:cubicBezTo>
                  <a:cubicBezTo>
                    <a:pt x="75" y="3982"/>
                    <a:pt x="49" y="4969"/>
                    <a:pt x="37" y="5953"/>
                  </a:cubicBezTo>
                  <a:cubicBezTo>
                    <a:pt x="23" y="7136"/>
                    <a:pt x="93" y="8324"/>
                    <a:pt x="130" y="9508"/>
                  </a:cubicBezTo>
                  <a:lnTo>
                    <a:pt x="935" y="9508"/>
                  </a:lnTo>
                  <a:cubicBezTo>
                    <a:pt x="887" y="8324"/>
                    <a:pt x="806" y="7144"/>
                    <a:pt x="809" y="5960"/>
                  </a:cubicBezTo>
                  <a:cubicBezTo>
                    <a:pt x="813" y="5018"/>
                    <a:pt x="843" y="4072"/>
                    <a:pt x="798" y="3125"/>
                  </a:cubicBezTo>
                  <a:cubicBezTo>
                    <a:pt x="754" y="2105"/>
                    <a:pt x="501" y="1133"/>
                    <a:pt x="375" y="123"/>
                  </a:cubicBezTo>
                  <a:cubicBezTo>
                    <a:pt x="366" y="42"/>
                    <a:pt x="29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rot="5400000">
              <a:off x="521011" y="1881626"/>
              <a:ext cx="169514" cy="1192265"/>
            </a:xfrm>
            <a:custGeom>
              <a:avLst/>
              <a:gdLst/>
              <a:ahLst/>
              <a:cxnLst/>
              <a:rect l="l" t="t" r="r" b="b"/>
              <a:pathLst>
                <a:path w="1459" h="10262" extrusionOk="0">
                  <a:moveTo>
                    <a:pt x="375" y="0"/>
                  </a:moveTo>
                  <a:cubicBezTo>
                    <a:pt x="252" y="0"/>
                    <a:pt x="130" y="71"/>
                    <a:pt x="112" y="217"/>
                  </a:cubicBezTo>
                  <a:cubicBezTo>
                    <a:pt x="1" y="1174"/>
                    <a:pt x="234" y="2102"/>
                    <a:pt x="257" y="3056"/>
                  </a:cubicBezTo>
                  <a:cubicBezTo>
                    <a:pt x="279" y="3991"/>
                    <a:pt x="197" y="4922"/>
                    <a:pt x="245" y="5857"/>
                  </a:cubicBezTo>
                  <a:cubicBezTo>
                    <a:pt x="316" y="7334"/>
                    <a:pt x="476" y="8792"/>
                    <a:pt x="542" y="10262"/>
                  </a:cubicBezTo>
                  <a:lnTo>
                    <a:pt x="1459" y="10262"/>
                  </a:lnTo>
                  <a:cubicBezTo>
                    <a:pt x="1385" y="8792"/>
                    <a:pt x="1214" y="7338"/>
                    <a:pt x="1132" y="5861"/>
                  </a:cubicBezTo>
                  <a:cubicBezTo>
                    <a:pt x="1084" y="4967"/>
                    <a:pt x="1158" y="4072"/>
                    <a:pt x="1129" y="3178"/>
                  </a:cubicBezTo>
                  <a:cubicBezTo>
                    <a:pt x="1099" y="2180"/>
                    <a:pt x="802" y="1208"/>
                    <a:pt x="654" y="221"/>
                  </a:cubicBezTo>
                  <a:cubicBezTo>
                    <a:pt x="633" y="76"/>
                    <a:pt x="503"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509451" y="2153204"/>
              <a:ext cx="96201" cy="1095833"/>
            </a:xfrm>
            <a:custGeom>
              <a:avLst/>
              <a:gdLst/>
              <a:ahLst/>
              <a:cxnLst/>
              <a:rect l="l" t="t" r="r" b="b"/>
              <a:pathLst>
                <a:path w="828" h="9432" extrusionOk="0">
                  <a:moveTo>
                    <a:pt x="273" y="1"/>
                  </a:moveTo>
                  <a:cubicBezTo>
                    <a:pt x="214" y="1"/>
                    <a:pt x="156" y="33"/>
                    <a:pt x="152" y="99"/>
                  </a:cubicBezTo>
                  <a:cubicBezTo>
                    <a:pt x="100" y="1038"/>
                    <a:pt x="0" y="1955"/>
                    <a:pt x="4" y="2897"/>
                  </a:cubicBezTo>
                  <a:cubicBezTo>
                    <a:pt x="7" y="3788"/>
                    <a:pt x="56" y="4678"/>
                    <a:pt x="78" y="5569"/>
                  </a:cubicBezTo>
                  <a:cubicBezTo>
                    <a:pt x="108" y="6856"/>
                    <a:pt x="85" y="8144"/>
                    <a:pt x="63" y="9432"/>
                  </a:cubicBezTo>
                  <a:lnTo>
                    <a:pt x="828" y="9432"/>
                  </a:lnTo>
                  <a:cubicBezTo>
                    <a:pt x="828" y="8188"/>
                    <a:pt x="828" y="6942"/>
                    <a:pt x="783" y="5699"/>
                  </a:cubicBezTo>
                  <a:cubicBezTo>
                    <a:pt x="712" y="3829"/>
                    <a:pt x="486" y="1966"/>
                    <a:pt x="397" y="99"/>
                  </a:cubicBezTo>
                  <a:cubicBezTo>
                    <a:pt x="393" y="34"/>
                    <a:pt x="333"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rot="5400000">
              <a:off x="474886" y="2599406"/>
              <a:ext cx="124318" cy="1054821"/>
            </a:xfrm>
            <a:custGeom>
              <a:avLst/>
              <a:gdLst/>
              <a:ahLst/>
              <a:cxnLst/>
              <a:rect l="l" t="t" r="r" b="b"/>
              <a:pathLst>
                <a:path w="1070" h="9079" extrusionOk="0">
                  <a:moveTo>
                    <a:pt x="426" y="1"/>
                  </a:moveTo>
                  <a:cubicBezTo>
                    <a:pt x="357" y="1"/>
                    <a:pt x="286" y="41"/>
                    <a:pt x="275" y="121"/>
                  </a:cubicBezTo>
                  <a:cubicBezTo>
                    <a:pt x="1" y="1932"/>
                    <a:pt x="71" y="3835"/>
                    <a:pt x="64" y="5661"/>
                  </a:cubicBezTo>
                  <a:cubicBezTo>
                    <a:pt x="56" y="6808"/>
                    <a:pt x="164" y="7943"/>
                    <a:pt x="242" y="9079"/>
                  </a:cubicBezTo>
                  <a:lnTo>
                    <a:pt x="1069" y="9079"/>
                  </a:lnTo>
                  <a:cubicBezTo>
                    <a:pt x="980" y="7984"/>
                    <a:pt x="865" y="6889"/>
                    <a:pt x="858" y="5787"/>
                  </a:cubicBezTo>
                  <a:cubicBezTo>
                    <a:pt x="850" y="4819"/>
                    <a:pt x="880" y="3854"/>
                    <a:pt x="850" y="2889"/>
                  </a:cubicBezTo>
                  <a:cubicBezTo>
                    <a:pt x="836" y="2418"/>
                    <a:pt x="850" y="1943"/>
                    <a:pt x="798" y="1476"/>
                  </a:cubicBezTo>
                  <a:cubicBezTo>
                    <a:pt x="754" y="1019"/>
                    <a:pt x="613" y="581"/>
                    <a:pt x="572" y="125"/>
                  </a:cubicBezTo>
                  <a:cubicBezTo>
                    <a:pt x="565" y="41"/>
                    <a:pt x="496"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txBox="1">
            <a:spLocks noGrp="1"/>
          </p:cNvSpPr>
          <p:nvPr>
            <p:ph type="title"/>
          </p:nvPr>
        </p:nvSpPr>
        <p:spPr>
          <a:xfrm>
            <a:off x="1598850" y="1179450"/>
            <a:ext cx="5946300" cy="2784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7">
    <p:spTree>
      <p:nvGrpSpPr>
        <p:cNvPr id="1" name="Shape 392"/>
        <p:cNvGrpSpPr/>
        <p:nvPr/>
      </p:nvGrpSpPr>
      <p:grpSpPr>
        <a:xfrm>
          <a:off x="0" y="0"/>
          <a:ext cx="0" cy="0"/>
          <a:chOff x="0" y="0"/>
          <a:chExt cx="0" cy="0"/>
        </a:xfrm>
      </p:grpSpPr>
      <p:sp>
        <p:nvSpPr>
          <p:cNvPr id="393" name="Google Shape;393;p34"/>
          <p:cNvSpPr/>
          <p:nvPr/>
        </p:nvSpPr>
        <p:spPr>
          <a:xfrm rot="-8592869" flipH="1">
            <a:off x="7625111" y="-879434"/>
            <a:ext cx="2417983" cy="2238445"/>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rgbClr val="E4F4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4"/>
          <p:cNvSpPr/>
          <p:nvPr/>
        </p:nvSpPr>
        <p:spPr>
          <a:xfrm rot="10800000">
            <a:off x="6102417" y="2874789"/>
            <a:ext cx="3041583" cy="2283637"/>
          </a:xfrm>
          <a:custGeom>
            <a:avLst/>
            <a:gdLst/>
            <a:ahLst/>
            <a:cxnLst/>
            <a:rect l="l" t="t" r="r" b="b"/>
            <a:pathLst>
              <a:path w="16143" h="15960" extrusionOk="0">
                <a:moveTo>
                  <a:pt x="1" y="1"/>
                </a:moveTo>
                <a:lnTo>
                  <a:pt x="1" y="15960"/>
                </a:lnTo>
                <a:cubicBezTo>
                  <a:pt x="546" y="14164"/>
                  <a:pt x="583" y="12160"/>
                  <a:pt x="1667" y="10631"/>
                </a:cubicBezTo>
                <a:cubicBezTo>
                  <a:pt x="2788" y="9043"/>
                  <a:pt x="4788" y="8338"/>
                  <a:pt x="6706" y="8023"/>
                </a:cubicBezTo>
                <a:cubicBezTo>
                  <a:pt x="8624" y="7704"/>
                  <a:pt x="10610" y="7670"/>
                  <a:pt x="12435" y="7006"/>
                </a:cubicBezTo>
                <a:cubicBezTo>
                  <a:pt x="14261" y="6338"/>
                  <a:pt x="15964" y="4821"/>
                  <a:pt x="16079" y="2884"/>
                </a:cubicBezTo>
                <a:cubicBezTo>
                  <a:pt x="16142" y="1841"/>
                  <a:pt x="15734" y="835"/>
                  <a:pt x="150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4"/>
          <p:cNvSpPr/>
          <p:nvPr/>
        </p:nvSpPr>
        <p:spPr>
          <a:xfrm>
            <a:off x="-1788250" y="3543306"/>
            <a:ext cx="3481255" cy="1615119"/>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4"/>
          <p:cNvSpPr/>
          <p:nvPr/>
        </p:nvSpPr>
        <p:spPr>
          <a:xfrm>
            <a:off x="5869441" y="-46275"/>
            <a:ext cx="3341450" cy="2017475"/>
          </a:xfrm>
          <a:custGeom>
            <a:avLst/>
            <a:gdLst/>
            <a:ahLst/>
            <a:cxnLst/>
            <a:rect l="l" t="t" r="r" b="b"/>
            <a:pathLst>
              <a:path w="133658" h="80699" extrusionOk="0">
                <a:moveTo>
                  <a:pt x="133658" y="77775"/>
                </a:moveTo>
                <a:cubicBezTo>
                  <a:pt x="120547" y="84331"/>
                  <a:pt x="101547" y="78911"/>
                  <a:pt x="90513" y="69260"/>
                </a:cubicBezTo>
                <a:cubicBezTo>
                  <a:pt x="79188" y="59354"/>
                  <a:pt x="75019" y="41359"/>
                  <a:pt x="61561" y="34630"/>
                </a:cubicBezTo>
                <a:cubicBezTo>
                  <a:pt x="49976" y="28837"/>
                  <a:pt x="35931" y="30404"/>
                  <a:pt x="23525" y="26682"/>
                </a:cubicBezTo>
                <a:cubicBezTo>
                  <a:pt x="16635" y="24615"/>
                  <a:pt x="8828" y="22557"/>
                  <a:pt x="4223" y="17031"/>
                </a:cubicBezTo>
                <a:cubicBezTo>
                  <a:pt x="517" y="12583"/>
                  <a:pt x="-1014" y="5492"/>
                  <a:pt x="817" y="0"/>
                </a:cubicBezTo>
              </a:path>
            </a:pathLst>
          </a:custGeom>
          <a:noFill/>
          <a:ln w="9525" cap="flat" cmpd="sng">
            <a:solidFill>
              <a:schemeClr val="dk2"/>
            </a:solidFill>
            <a:prstDash val="solid"/>
            <a:round/>
            <a:headEnd type="none" w="med" len="med"/>
            <a:tailEnd type="none" w="med" len="med"/>
          </a:ln>
        </p:spPr>
      </p:sp>
      <p:sp>
        <p:nvSpPr>
          <p:cNvPr id="397" name="Google Shape;397;p34"/>
          <p:cNvSpPr/>
          <p:nvPr/>
        </p:nvSpPr>
        <p:spPr>
          <a:xfrm rot="-5400000" flipH="1">
            <a:off x="1101378" y="-1926472"/>
            <a:ext cx="1124020" cy="4211373"/>
          </a:xfrm>
          <a:custGeom>
            <a:avLst/>
            <a:gdLst/>
            <a:ahLst/>
            <a:cxnLst/>
            <a:rect l="l" t="t" r="r" b="b"/>
            <a:pathLst>
              <a:path w="8735" h="25556" extrusionOk="0">
                <a:moveTo>
                  <a:pt x="0" y="0"/>
                </a:moveTo>
                <a:lnTo>
                  <a:pt x="0" y="25425"/>
                </a:lnTo>
                <a:cubicBezTo>
                  <a:pt x="1841" y="24987"/>
                  <a:pt x="3859" y="25555"/>
                  <a:pt x="5529" y="24698"/>
                </a:cubicBezTo>
                <a:cubicBezTo>
                  <a:pt x="7410" y="23733"/>
                  <a:pt x="8735" y="21418"/>
                  <a:pt x="7878" y="19340"/>
                </a:cubicBezTo>
                <a:cubicBezTo>
                  <a:pt x="6909" y="16999"/>
                  <a:pt x="3878" y="15856"/>
                  <a:pt x="3332" y="13384"/>
                </a:cubicBezTo>
                <a:cubicBezTo>
                  <a:pt x="2924" y="11544"/>
                  <a:pt x="4089" y="9744"/>
                  <a:pt x="5310" y="8308"/>
                </a:cubicBezTo>
                <a:cubicBezTo>
                  <a:pt x="6535" y="6872"/>
                  <a:pt x="7945" y="5403"/>
                  <a:pt x="8163" y="3529"/>
                </a:cubicBezTo>
                <a:cubicBezTo>
                  <a:pt x="8316" y="2230"/>
                  <a:pt x="7792" y="965"/>
                  <a:pt x="6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4"/>
          <p:cNvSpPr/>
          <p:nvPr/>
        </p:nvSpPr>
        <p:spPr>
          <a:xfrm rot="2049452" flipH="1">
            <a:off x="771453" y="45706"/>
            <a:ext cx="1162351" cy="1076091"/>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4"/>
          <p:cNvSpPr txBox="1">
            <a:spLocks noGrp="1"/>
          </p:cNvSpPr>
          <p:nvPr>
            <p:ph type="title"/>
          </p:nvPr>
        </p:nvSpPr>
        <p:spPr>
          <a:xfrm>
            <a:off x="2558700" y="1555500"/>
            <a:ext cx="4026600" cy="117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00" name="Google Shape;400;p34"/>
          <p:cNvSpPr txBox="1">
            <a:spLocks noGrp="1"/>
          </p:cNvSpPr>
          <p:nvPr>
            <p:ph type="subTitle" idx="1"/>
          </p:nvPr>
        </p:nvSpPr>
        <p:spPr>
          <a:xfrm>
            <a:off x="2558700" y="2730600"/>
            <a:ext cx="4026600" cy="85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71"/>
        <p:cNvGrpSpPr/>
        <p:nvPr/>
      </p:nvGrpSpPr>
      <p:grpSpPr>
        <a:xfrm>
          <a:off x="0" y="0"/>
          <a:ext cx="0" cy="0"/>
          <a:chOff x="0" y="0"/>
          <a:chExt cx="0" cy="0"/>
        </a:xfrm>
      </p:grpSpPr>
      <p:sp>
        <p:nvSpPr>
          <p:cNvPr id="172" name="Google Shape;172;p18"/>
          <p:cNvSpPr/>
          <p:nvPr/>
        </p:nvSpPr>
        <p:spPr>
          <a:xfrm rot="-9606541" flipH="1">
            <a:off x="8200382" y="-594643"/>
            <a:ext cx="2433195" cy="2252491"/>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8"/>
          <p:cNvSpPr/>
          <p:nvPr/>
        </p:nvSpPr>
        <p:spPr>
          <a:xfrm rot="-9374510" flipH="1">
            <a:off x="-1579368" y="-394384"/>
            <a:ext cx="3346907" cy="1637926"/>
          </a:xfrm>
          <a:custGeom>
            <a:avLst/>
            <a:gdLst/>
            <a:ahLst/>
            <a:cxnLst/>
            <a:rect l="l" t="t" r="r" b="b"/>
            <a:pathLst>
              <a:path w="32562" h="15935" extrusionOk="0">
                <a:moveTo>
                  <a:pt x="26895" y="0"/>
                </a:moveTo>
                <a:cubicBezTo>
                  <a:pt x="26414" y="0"/>
                  <a:pt x="25908" y="76"/>
                  <a:pt x="25366" y="235"/>
                </a:cubicBezTo>
                <a:cubicBezTo>
                  <a:pt x="22978" y="934"/>
                  <a:pt x="20558" y="1350"/>
                  <a:pt x="18077" y="1350"/>
                </a:cubicBezTo>
                <a:cubicBezTo>
                  <a:pt x="17794" y="1350"/>
                  <a:pt x="17510" y="1344"/>
                  <a:pt x="17225" y="1333"/>
                </a:cubicBezTo>
                <a:cubicBezTo>
                  <a:pt x="15011" y="1248"/>
                  <a:pt x="12810" y="861"/>
                  <a:pt x="10600" y="861"/>
                </a:cubicBezTo>
                <a:cubicBezTo>
                  <a:pt x="10418" y="861"/>
                  <a:pt x="10235" y="864"/>
                  <a:pt x="10053" y="870"/>
                </a:cubicBezTo>
                <a:cubicBezTo>
                  <a:pt x="6142" y="988"/>
                  <a:pt x="2075" y="2829"/>
                  <a:pt x="1" y="6038"/>
                </a:cubicBezTo>
                <a:lnTo>
                  <a:pt x="1" y="15935"/>
                </a:lnTo>
                <a:lnTo>
                  <a:pt x="16977" y="15935"/>
                </a:lnTo>
                <a:cubicBezTo>
                  <a:pt x="17196" y="14944"/>
                  <a:pt x="17474" y="13979"/>
                  <a:pt x="18056" y="13155"/>
                </a:cubicBezTo>
                <a:cubicBezTo>
                  <a:pt x="19181" y="11571"/>
                  <a:pt x="21181" y="10866"/>
                  <a:pt x="23099" y="10547"/>
                </a:cubicBezTo>
                <a:cubicBezTo>
                  <a:pt x="25014" y="10228"/>
                  <a:pt x="26999" y="10198"/>
                  <a:pt x="28825" y="9530"/>
                </a:cubicBezTo>
                <a:cubicBezTo>
                  <a:pt x="30650" y="8866"/>
                  <a:pt x="32353" y="7348"/>
                  <a:pt x="32472" y="5408"/>
                </a:cubicBezTo>
                <a:cubicBezTo>
                  <a:pt x="32561" y="3960"/>
                  <a:pt x="31734" y="2576"/>
                  <a:pt x="30628" y="1638"/>
                </a:cubicBezTo>
                <a:cubicBezTo>
                  <a:pt x="29391" y="592"/>
                  <a:pt x="28236" y="0"/>
                  <a:pt x="268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8"/>
          <p:cNvSpPr/>
          <p:nvPr/>
        </p:nvSpPr>
        <p:spPr>
          <a:xfrm rot="8592899">
            <a:off x="-747317" y="3613754"/>
            <a:ext cx="2156412" cy="1996296"/>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rgbClr val="E4F4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a:off x="0" y="4336567"/>
            <a:ext cx="1689850" cy="850475"/>
          </a:xfrm>
          <a:custGeom>
            <a:avLst/>
            <a:gdLst/>
            <a:ahLst/>
            <a:cxnLst/>
            <a:rect l="l" t="t" r="r" b="b"/>
            <a:pathLst>
              <a:path w="67594" h="34019" extrusionOk="0">
                <a:moveTo>
                  <a:pt x="0" y="33753"/>
                </a:moveTo>
                <a:cubicBezTo>
                  <a:pt x="9183" y="35590"/>
                  <a:pt x="19147" y="25045"/>
                  <a:pt x="21838" y="16075"/>
                </a:cubicBezTo>
                <a:cubicBezTo>
                  <a:pt x="22835" y="12750"/>
                  <a:pt x="23271" y="9024"/>
                  <a:pt x="22358" y="5675"/>
                </a:cubicBezTo>
                <a:cubicBezTo>
                  <a:pt x="21316" y="1855"/>
                  <a:pt x="14239" y="-1804"/>
                  <a:pt x="11439" y="996"/>
                </a:cubicBezTo>
                <a:cubicBezTo>
                  <a:pt x="9179" y="3256"/>
                  <a:pt x="7773" y="7580"/>
                  <a:pt x="9359" y="10355"/>
                </a:cubicBezTo>
                <a:cubicBezTo>
                  <a:pt x="11529" y="14153"/>
                  <a:pt x="16195" y="16065"/>
                  <a:pt x="20278" y="17635"/>
                </a:cubicBezTo>
                <a:cubicBezTo>
                  <a:pt x="35002" y="23298"/>
                  <a:pt x="52125" y="19690"/>
                  <a:pt x="67594" y="16595"/>
                </a:cubicBezTo>
              </a:path>
            </a:pathLst>
          </a:custGeom>
          <a:noFill/>
          <a:ln w="9525" cap="flat" cmpd="sng">
            <a:solidFill>
              <a:schemeClr val="dk2"/>
            </a:solidFill>
            <a:prstDash val="solid"/>
            <a:round/>
            <a:headEnd type="none" w="med" len="med"/>
            <a:tailEnd type="none" w="med" len="med"/>
          </a:ln>
        </p:spPr>
      </p:sp>
      <p:sp>
        <p:nvSpPr>
          <p:cNvPr id="176" name="Google Shape;176;p18"/>
          <p:cNvSpPr/>
          <p:nvPr/>
        </p:nvSpPr>
        <p:spPr>
          <a:xfrm rot="5400000" flipH="1">
            <a:off x="7543780" y="3543280"/>
            <a:ext cx="976748" cy="2223691"/>
          </a:xfrm>
          <a:custGeom>
            <a:avLst/>
            <a:gdLst/>
            <a:ahLst/>
            <a:cxnLst/>
            <a:rect l="l" t="t" r="r" b="b"/>
            <a:pathLst>
              <a:path w="8735" h="25556" extrusionOk="0">
                <a:moveTo>
                  <a:pt x="0" y="0"/>
                </a:moveTo>
                <a:lnTo>
                  <a:pt x="0" y="25425"/>
                </a:lnTo>
                <a:cubicBezTo>
                  <a:pt x="1841" y="24987"/>
                  <a:pt x="3859" y="25555"/>
                  <a:pt x="5529" y="24698"/>
                </a:cubicBezTo>
                <a:cubicBezTo>
                  <a:pt x="7410" y="23733"/>
                  <a:pt x="8735" y="21418"/>
                  <a:pt x="7878" y="19340"/>
                </a:cubicBezTo>
                <a:cubicBezTo>
                  <a:pt x="6909" y="16999"/>
                  <a:pt x="3878" y="15856"/>
                  <a:pt x="3332" y="13384"/>
                </a:cubicBezTo>
                <a:cubicBezTo>
                  <a:pt x="2924" y="11544"/>
                  <a:pt x="4089" y="9744"/>
                  <a:pt x="5310" y="8308"/>
                </a:cubicBezTo>
                <a:cubicBezTo>
                  <a:pt x="6535" y="6872"/>
                  <a:pt x="7945" y="5403"/>
                  <a:pt x="8163" y="3529"/>
                </a:cubicBezTo>
                <a:cubicBezTo>
                  <a:pt x="8316" y="2230"/>
                  <a:pt x="7792" y="965"/>
                  <a:pt x="6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p:nvPr/>
        </p:nvSpPr>
        <p:spPr>
          <a:xfrm>
            <a:off x="7783375" y="-42525"/>
            <a:ext cx="1378050" cy="2135100"/>
          </a:xfrm>
          <a:custGeom>
            <a:avLst/>
            <a:gdLst/>
            <a:ahLst/>
            <a:cxnLst/>
            <a:rect l="l" t="t" r="r" b="b"/>
            <a:pathLst>
              <a:path w="55122" h="85404" extrusionOk="0">
                <a:moveTo>
                  <a:pt x="55122" y="85404"/>
                </a:moveTo>
                <a:cubicBezTo>
                  <a:pt x="49055" y="80550"/>
                  <a:pt x="43293" y="73701"/>
                  <a:pt x="42192" y="66010"/>
                </a:cubicBezTo>
                <a:cubicBezTo>
                  <a:pt x="40688" y="55506"/>
                  <a:pt x="42031" y="43705"/>
                  <a:pt x="36408" y="34706"/>
                </a:cubicBezTo>
                <a:cubicBezTo>
                  <a:pt x="27523" y="20487"/>
                  <a:pt x="0" y="16767"/>
                  <a:pt x="0" y="0"/>
                </a:cubicBezTo>
              </a:path>
            </a:pathLst>
          </a:custGeom>
          <a:noFill/>
          <a:ln w="9525" cap="flat" cmpd="sng">
            <a:solidFill>
              <a:schemeClr val="dk2"/>
            </a:solidFill>
            <a:prstDash val="solid"/>
            <a:round/>
            <a:headEnd type="none" w="med" len="med"/>
            <a:tailEnd type="none" w="med" len="med"/>
          </a:ln>
        </p:spPr>
      </p:sp>
      <p:sp>
        <p:nvSpPr>
          <p:cNvPr id="178" name="Google Shape;178;p18"/>
          <p:cNvSpPr txBox="1">
            <a:spLocks noGrp="1"/>
          </p:cNvSpPr>
          <p:nvPr>
            <p:ph type="title"/>
          </p:nvPr>
        </p:nvSpPr>
        <p:spPr>
          <a:xfrm>
            <a:off x="718125" y="445025"/>
            <a:ext cx="7707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3560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25"/>
          <p:cNvSpPr txBox="1">
            <a:spLocks noGrp="1"/>
          </p:cNvSpPr>
          <p:nvPr>
            <p:ph type="title"/>
          </p:nvPr>
        </p:nvSpPr>
        <p:spPr>
          <a:xfrm>
            <a:off x="2644325" y="458400"/>
            <a:ext cx="3855600" cy="108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7" name="Google Shape;237;p25"/>
          <p:cNvSpPr txBox="1">
            <a:spLocks noGrp="1"/>
          </p:cNvSpPr>
          <p:nvPr>
            <p:ph type="subTitle" idx="1"/>
          </p:nvPr>
        </p:nvSpPr>
        <p:spPr>
          <a:xfrm>
            <a:off x="800038" y="2526075"/>
            <a:ext cx="2156400" cy="68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238" name="Google Shape;238;p25"/>
          <p:cNvSpPr txBox="1">
            <a:spLocks noGrp="1"/>
          </p:cNvSpPr>
          <p:nvPr>
            <p:ph type="subTitle" idx="2"/>
          </p:nvPr>
        </p:nvSpPr>
        <p:spPr>
          <a:xfrm>
            <a:off x="800038" y="2167188"/>
            <a:ext cx="215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latin typeface="Ubuntu"/>
                <a:ea typeface="Ubuntu"/>
                <a:cs typeface="Ubuntu"/>
                <a:sym typeface="Ubuntu"/>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239" name="Google Shape;239;p25"/>
          <p:cNvSpPr txBox="1">
            <a:spLocks noGrp="1"/>
          </p:cNvSpPr>
          <p:nvPr>
            <p:ph type="subTitle" idx="3"/>
          </p:nvPr>
        </p:nvSpPr>
        <p:spPr>
          <a:xfrm>
            <a:off x="3493775" y="3688950"/>
            <a:ext cx="2156400" cy="68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240" name="Google Shape;240;p25"/>
          <p:cNvSpPr txBox="1">
            <a:spLocks noGrp="1"/>
          </p:cNvSpPr>
          <p:nvPr>
            <p:ph type="subTitle" idx="4"/>
          </p:nvPr>
        </p:nvSpPr>
        <p:spPr>
          <a:xfrm>
            <a:off x="3493775" y="3330063"/>
            <a:ext cx="215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latin typeface="Ubuntu"/>
                <a:ea typeface="Ubuntu"/>
                <a:cs typeface="Ubuntu"/>
                <a:sym typeface="Ubuntu"/>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241" name="Google Shape;241;p25"/>
          <p:cNvSpPr txBox="1">
            <a:spLocks noGrp="1"/>
          </p:cNvSpPr>
          <p:nvPr>
            <p:ph type="subTitle" idx="5"/>
          </p:nvPr>
        </p:nvSpPr>
        <p:spPr>
          <a:xfrm>
            <a:off x="6187525" y="2526075"/>
            <a:ext cx="2156400" cy="68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242" name="Google Shape;242;p25"/>
          <p:cNvSpPr txBox="1">
            <a:spLocks noGrp="1"/>
          </p:cNvSpPr>
          <p:nvPr>
            <p:ph type="subTitle" idx="6"/>
          </p:nvPr>
        </p:nvSpPr>
        <p:spPr>
          <a:xfrm>
            <a:off x="6187525" y="2167188"/>
            <a:ext cx="215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latin typeface="Ubuntu"/>
                <a:ea typeface="Ubuntu"/>
                <a:cs typeface="Ubuntu"/>
                <a:sym typeface="Ubuntu"/>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243" name="Google Shape;243;p25"/>
          <p:cNvSpPr/>
          <p:nvPr/>
        </p:nvSpPr>
        <p:spPr>
          <a:xfrm rot="-8592869" flipH="1">
            <a:off x="-1545589" y="-879434"/>
            <a:ext cx="2417983" cy="2238445"/>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5"/>
          <p:cNvSpPr/>
          <p:nvPr/>
        </p:nvSpPr>
        <p:spPr>
          <a:xfrm>
            <a:off x="-1238000" y="3565450"/>
            <a:ext cx="2771681" cy="1592943"/>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5"/>
          <p:cNvSpPr/>
          <p:nvPr/>
        </p:nvSpPr>
        <p:spPr>
          <a:xfrm flipH="1">
            <a:off x="6318677" y="4080553"/>
            <a:ext cx="2825323" cy="1077843"/>
          </a:xfrm>
          <a:custGeom>
            <a:avLst/>
            <a:gdLst/>
            <a:ahLst/>
            <a:cxnLst/>
            <a:rect l="l" t="t" r="r" b="b"/>
            <a:pathLst>
              <a:path w="32562" h="15935" extrusionOk="0">
                <a:moveTo>
                  <a:pt x="26895" y="0"/>
                </a:moveTo>
                <a:cubicBezTo>
                  <a:pt x="26414" y="0"/>
                  <a:pt x="25908" y="76"/>
                  <a:pt x="25366" y="235"/>
                </a:cubicBezTo>
                <a:cubicBezTo>
                  <a:pt x="22978" y="934"/>
                  <a:pt x="20558" y="1350"/>
                  <a:pt x="18077" y="1350"/>
                </a:cubicBezTo>
                <a:cubicBezTo>
                  <a:pt x="17794" y="1350"/>
                  <a:pt x="17510" y="1344"/>
                  <a:pt x="17225" y="1333"/>
                </a:cubicBezTo>
                <a:cubicBezTo>
                  <a:pt x="15011" y="1248"/>
                  <a:pt x="12810" y="861"/>
                  <a:pt x="10600" y="861"/>
                </a:cubicBezTo>
                <a:cubicBezTo>
                  <a:pt x="10418" y="861"/>
                  <a:pt x="10235" y="864"/>
                  <a:pt x="10053" y="870"/>
                </a:cubicBezTo>
                <a:cubicBezTo>
                  <a:pt x="6142" y="988"/>
                  <a:pt x="2075" y="2829"/>
                  <a:pt x="1" y="6038"/>
                </a:cubicBezTo>
                <a:lnTo>
                  <a:pt x="1" y="15935"/>
                </a:lnTo>
                <a:lnTo>
                  <a:pt x="16977" y="15935"/>
                </a:lnTo>
                <a:cubicBezTo>
                  <a:pt x="17196" y="14944"/>
                  <a:pt x="17474" y="13979"/>
                  <a:pt x="18056" y="13155"/>
                </a:cubicBezTo>
                <a:cubicBezTo>
                  <a:pt x="19181" y="11571"/>
                  <a:pt x="21181" y="10866"/>
                  <a:pt x="23099" y="10547"/>
                </a:cubicBezTo>
                <a:cubicBezTo>
                  <a:pt x="25014" y="10228"/>
                  <a:pt x="26999" y="10198"/>
                  <a:pt x="28825" y="9530"/>
                </a:cubicBezTo>
                <a:cubicBezTo>
                  <a:pt x="30650" y="8866"/>
                  <a:pt x="32353" y="7348"/>
                  <a:pt x="32472" y="5408"/>
                </a:cubicBezTo>
                <a:cubicBezTo>
                  <a:pt x="32561" y="3960"/>
                  <a:pt x="31734" y="2576"/>
                  <a:pt x="30628" y="1638"/>
                </a:cubicBezTo>
                <a:cubicBezTo>
                  <a:pt x="29391" y="592"/>
                  <a:pt x="28236" y="0"/>
                  <a:pt x="268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5"/>
          <p:cNvSpPr/>
          <p:nvPr/>
        </p:nvSpPr>
        <p:spPr>
          <a:xfrm>
            <a:off x="7014700" y="4312825"/>
            <a:ext cx="2131050" cy="849900"/>
          </a:xfrm>
          <a:custGeom>
            <a:avLst/>
            <a:gdLst/>
            <a:ahLst/>
            <a:cxnLst/>
            <a:rect l="l" t="t" r="r" b="b"/>
            <a:pathLst>
              <a:path w="85242" h="33996" extrusionOk="0">
                <a:moveTo>
                  <a:pt x="0" y="33996"/>
                </a:moveTo>
                <a:cubicBezTo>
                  <a:pt x="5764" y="26789"/>
                  <a:pt x="11724" y="17380"/>
                  <a:pt x="20803" y="15730"/>
                </a:cubicBezTo>
                <a:cubicBezTo>
                  <a:pt x="31639" y="13761"/>
                  <a:pt x="42829" y="25302"/>
                  <a:pt x="53276" y="21818"/>
                </a:cubicBezTo>
                <a:cubicBezTo>
                  <a:pt x="65514" y="17737"/>
                  <a:pt x="72341" y="0"/>
                  <a:pt x="85242" y="0"/>
                </a:cubicBezTo>
              </a:path>
            </a:pathLst>
          </a:custGeom>
          <a:noFill/>
          <a:ln w="9525" cap="flat" cmpd="sng">
            <a:solidFill>
              <a:schemeClr val="dk2"/>
            </a:solidFill>
            <a:prstDash val="solid"/>
            <a:round/>
            <a:headEnd type="none" w="med" len="med"/>
            <a:tailEnd type="none" w="med" len="med"/>
          </a:ln>
        </p:spPr>
      </p:sp>
      <p:sp>
        <p:nvSpPr>
          <p:cNvPr id="247" name="Google Shape;247;p25"/>
          <p:cNvSpPr/>
          <p:nvPr/>
        </p:nvSpPr>
        <p:spPr>
          <a:xfrm>
            <a:off x="0" y="0"/>
            <a:ext cx="1331900" cy="1826600"/>
          </a:xfrm>
          <a:custGeom>
            <a:avLst/>
            <a:gdLst/>
            <a:ahLst/>
            <a:cxnLst/>
            <a:rect l="l" t="t" r="r" b="b"/>
            <a:pathLst>
              <a:path w="53276" h="73064" extrusionOk="0">
                <a:moveTo>
                  <a:pt x="0" y="73064"/>
                </a:moveTo>
                <a:cubicBezTo>
                  <a:pt x="8863" y="67159"/>
                  <a:pt x="16367" y="56786"/>
                  <a:pt x="17251" y="46173"/>
                </a:cubicBezTo>
                <a:cubicBezTo>
                  <a:pt x="17925" y="38081"/>
                  <a:pt x="11001" y="27559"/>
                  <a:pt x="16744" y="21818"/>
                </a:cubicBezTo>
                <a:cubicBezTo>
                  <a:pt x="26775" y="11790"/>
                  <a:pt x="53276" y="14184"/>
                  <a:pt x="53276" y="0"/>
                </a:cubicBezTo>
              </a:path>
            </a:pathLst>
          </a:custGeom>
          <a:noFill/>
          <a:ln w="9525" cap="flat" cmpd="sng">
            <a:solidFill>
              <a:schemeClr val="dk2"/>
            </a:solidFill>
            <a:prstDash val="solid"/>
            <a:round/>
            <a:headEnd type="none" w="med" len="med"/>
            <a:tailEnd type="none" w="med" len="med"/>
          </a:ln>
        </p:spPr>
      </p:sp>
      <p:sp>
        <p:nvSpPr>
          <p:cNvPr id="248" name="Google Shape;248;p25"/>
          <p:cNvSpPr/>
          <p:nvPr/>
        </p:nvSpPr>
        <p:spPr>
          <a:xfrm rot="10800000">
            <a:off x="6773699" y="-22"/>
            <a:ext cx="2370301" cy="1077872"/>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7969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877898" y="3439120"/>
            <a:ext cx="3266103" cy="1704377"/>
          </a:xfrm>
          <a:custGeom>
            <a:avLst/>
            <a:gdLst/>
            <a:ahLst/>
            <a:cxnLst/>
            <a:rect l="l" t="t" r="r" b="b"/>
            <a:pathLst>
              <a:path w="31908" h="19897" extrusionOk="0">
                <a:moveTo>
                  <a:pt x="29851" y="0"/>
                </a:moveTo>
                <a:cubicBezTo>
                  <a:pt x="29701" y="0"/>
                  <a:pt x="29550" y="4"/>
                  <a:pt x="29399" y="11"/>
                </a:cubicBezTo>
                <a:cubicBezTo>
                  <a:pt x="25852" y="182"/>
                  <a:pt x="22475" y="2397"/>
                  <a:pt x="20906" y="5585"/>
                </a:cubicBezTo>
                <a:cubicBezTo>
                  <a:pt x="19908" y="7610"/>
                  <a:pt x="19562" y="10026"/>
                  <a:pt x="18011" y="11670"/>
                </a:cubicBezTo>
                <a:cubicBezTo>
                  <a:pt x="16460" y="13310"/>
                  <a:pt x="14034" y="13796"/>
                  <a:pt x="11770" y="13848"/>
                </a:cubicBezTo>
                <a:cubicBezTo>
                  <a:pt x="11569" y="13853"/>
                  <a:pt x="11368" y="13855"/>
                  <a:pt x="11166" y="13855"/>
                </a:cubicBezTo>
                <a:cubicBezTo>
                  <a:pt x="10164" y="13855"/>
                  <a:pt x="9157" y="13807"/>
                  <a:pt x="8156" y="13807"/>
                </a:cubicBezTo>
                <a:cubicBezTo>
                  <a:pt x="7093" y="13807"/>
                  <a:pt x="6036" y="13861"/>
                  <a:pt x="4998" y="14082"/>
                </a:cubicBezTo>
                <a:cubicBezTo>
                  <a:pt x="2783" y="14549"/>
                  <a:pt x="568" y="16019"/>
                  <a:pt x="115" y="18238"/>
                </a:cubicBezTo>
                <a:cubicBezTo>
                  <a:pt x="4" y="18783"/>
                  <a:pt x="0" y="19347"/>
                  <a:pt x="104" y="19896"/>
                </a:cubicBezTo>
                <a:lnTo>
                  <a:pt x="31908" y="19896"/>
                </a:lnTo>
                <a:lnTo>
                  <a:pt x="31908" y="223"/>
                </a:lnTo>
                <a:cubicBezTo>
                  <a:pt x="31231" y="76"/>
                  <a:pt x="30542" y="0"/>
                  <a:pt x="29851" y="0"/>
                </a:cubicBezTo>
                <a:close/>
              </a:path>
            </a:pathLst>
          </a:custGeom>
          <a:solidFill>
            <a:srgbClr val="E4F4E7"/>
          </a:solidFill>
          <a:ln>
            <a:noFill/>
          </a:ln>
        </p:spPr>
        <p:txBody>
          <a:bodyPr spcFirstLastPara="1" wrap="square" lIns="91425" tIns="91425" rIns="91425" bIns="91425" anchor="ctr" anchorCtr="0">
            <a:noAutofit/>
          </a:bodyPr>
          <a:lstStyle/>
          <a:p>
            <a:endParaRPr/>
          </a:p>
        </p:txBody>
      </p:sp>
      <p:sp>
        <p:nvSpPr>
          <p:cNvPr id="10" name="Google Shape;10;p2"/>
          <p:cNvSpPr/>
          <p:nvPr/>
        </p:nvSpPr>
        <p:spPr>
          <a:xfrm rot="5400000">
            <a:off x="7482705" y="-814914"/>
            <a:ext cx="846356" cy="2476185"/>
          </a:xfrm>
          <a:custGeom>
            <a:avLst/>
            <a:gdLst/>
            <a:ahLst/>
            <a:cxnLst/>
            <a:rect l="l" t="t" r="r" b="b"/>
            <a:pathLst>
              <a:path w="8735" h="25556" extrusionOk="0">
                <a:moveTo>
                  <a:pt x="0" y="0"/>
                </a:moveTo>
                <a:lnTo>
                  <a:pt x="0" y="25425"/>
                </a:lnTo>
                <a:cubicBezTo>
                  <a:pt x="1841" y="24987"/>
                  <a:pt x="3859" y="25555"/>
                  <a:pt x="5529" y="24698"/>
                </a:cubicBezTo>
                <a:cubicBezTo>
                  <a:pt x="7410" y="23733"/>
                  <a:pt x="8735" y="21418"/>
                  <a:pt x="7878" y="19340"/>
                </a:cubicBezTo>
                <a:cubicBezTo>
                  <a:pt x="6909" y="16999"/>
                  <a:pt x="3878" y="15856"/>
                  <a:pt x="3332" y="13384"/>
                </a:cubicBezTo>
                <a:cubicBezTo>
                  <a:pt x="2924" y="11544"/>
                  <a:pt x="4089" y="9744"/>
                  <a:pt x="5310" y="8308"/>
                </a:cubicBezTo>
                <a:cubicBezTo>
                  <a:pt x="6535" y="6872"/>
                  <a:pt x="7945" y="5403"/>
                  <a:pt x="8163" y="3529"/>
                </a:cubicBezTo>
                <a:cubicBezTo>
                  <a:pt x="8316" y="2230"/>
                  <a:pt x="7792" y="965"/>
                  <a:pt x="690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 name="Google Shape;11;p2"/>
          <p:cNvSpPr/>
          <p:nvPr/>
        </p:nvSpPr>
        <p:spPr>
          <a:xfrm>
            <a:off x="6259925" y="-173374"/>
            <a:ext cx="3262071" cy="2463766"/>
          </a:xfrm>
          <a:custGeom>
            <a:avLst/>
            <a:gdLst/>
            <a:ahLst/>
            <a:cxnLst/>
            <a:rect l="l" t="t" r="r" b="b"/>
            <a:pathLst>
              <a:path w="121901" h="92069" extrusionOk="0">
                <a:moveTo>
                  <a:pt x="0" y="0"/>
                </a:moveTo>
                <a:cubicBezTo>
                  <a:pt x="0" y="13648"/>
                  <a:pt x="22976" y="20210"/>
                  <a:pt x="36519" y="18517"/>
                </a:cubicBezTo>
                <a:cubicBezTo>
                  <a:pt x="49137" y="16939"/>
                  <a:pt x="64408" y="8316"/>
                  <a:pt x="74581" y="15945"/>
                </a:cubicBezTo>
                <a:cubicBezTo>
                  <a:pt x="83415" y="22570"/>
                  <a:pt x="88066" y="34773"/>
                  <a:pt x="88982" y="45777"/>
                </a:cubicBezTo>
                <a:cubicBezTo>
                  <a:pt x="89767" y="55199"/>
                  <a:pt x="88049" y="65097"/>
                  <a:pt x="91040" y="74066"/>
                </a:cubicBezTo>
                <a:cubicBezTo>
                  <a:pt x="94807" y="85364"/>
                  <a:pt x="109992" y="92069"/>
                  <a:pt x="121901" y="92069"/>
                </a:cubicBezTo>
              </a:path>
            </a:pathLst>
          </a:custGeom>
          <a:noFill/>
          <a:ln w="9525" cap="flat" cmpd="sng">
            <a:solidFill>
              <a:schemeClr val="dk2"/>
            </a:solidFill>
            <a:prstDash val="solid"/>
            <a:round/>
            <a:headEnd type="none" w="med" len="med"/>
            <a:tailEnd type="none" w="med" len="med"/>
          </a:ln>
        </p:spPr>
      </p:sp>
      <p:sp>
        <p:nvSpPr>
          <p:cNvPr id="12" name="Google Shape;12;p2"/>
          <p:cNvSpPr/>
          <p:nvPr/>
        </p:nvSpPr>
        <p:spPr>
          <a:xfrm>
            <a:off x="4671225" y="4767538"/>
            <a:ext cx="2263125" cy="484750"/>
          </a:xfrm>
          <a:custGeom>
            <a:avLst/>
            <a:gdLst/>
            <a:ahLst/>
            <a:cxnLst/>
            <a:rect l="l" t="t" r="r" b="b"/>
            <a:pathLst>
              <a:path w="90525" h="19390" extrusionOk="0">
                <a:moveTo>
                  <a:pt x="90525" y="19390"/>
                </a:moveTo>
                <a:cubicBezTo>
                  <a:pt x="81647" y="1643"/>
                  <a:pt x="53638" y="-1586"/>
                  <a:pt x="33947" y="874"/>
                </a:cubicBezTo>
                <a:cubicBezTo>
                  <a:pt x="21316" y="2452"/>
                  <a:pt x="11381" y="12661"/>
                  <a:pt x="0" y="18362"/>
                </a:cubicBezTo>
              </a:path>
            </a:pathLst>
          </a:custGeom>
          <a:noFill/>
          <a:ln w="9525" cap="flat" cmpd="sng">
            <a:solidFill>
              <a:schemeClr val="dk2"/>
            </a:solidFill>
            <a:prstDash val="solid"/>
            <a:round/>
            <a:headEnd type="none" w="med" len="med"/>
            <a:tailEnd type="none" w="med" len="med"/>
          </a:ln>
        </p:spPr>
      </p:sp>
      <p:sp>
        <p:nvSpPr>
          <p:cNvPr id="13" name="Google Shape;13;p2"/>
          <p:cNvSpPr/>
          <p:nvPr/>
        </p:nvSpPr>
        <p:spPr>
          <a:xfrm>
            <a:off x="0" y="0"/>
            <a:ext cx="3381837" cy="2494588"/>
          </a:xfrm>
          <a:custGeom>
            <a:avLst/>
            <a:gdLst/>
            <a:ahLst/>
            <a:cxnLst/>
            <a:rect l="l" t="t" r="r" b="b"/>
            <a:pathLst>
              <a:path w="16143" h="15960" extrusionOk="0">
                <a:moveTo>
                  <a:pt x="1" y="1"/>
                </a:moveTo>
                <a:lnTo>
                  <a:pt x="1" y="15960"/>
                </a:lnTo>
                <a:cubicBezTo>
                  <a:pt x="546" y="14164"/>
                  <a:pt x="583" y="12160"/>
                  <a:pt x="1667" y="10631"/>
                </a:cubicBezTo>
                <a:cubicBezTo>
                  <a:pt x="2788" y="9043"/>
                  <a:pt x="4788" y="8338"/>
                  <a:pt x="6706" y="8023"/>
                </a:cubicBezTo>
                <a:cubicBezTo>
                  <a:pt x="8624" y="7704"/>
                  <a:pt x="10610" y="7670"/>
                  <a:pt x="12435" y="7006"/>
                </a:cubicBezTo>
                <a:cubicBezTo>
                  <a:pt x="14261" y="6338"/>
                  <a:pt x="15964" y="4821"/>
                  <a:pt x="16079" y="2884"/>
                </a:cubicBezTo>
                <a:cubicBezTo>
                  <a:pt x="16142" y="1841"/>
                  <a:pt x="15734" y="835"/>
                  <a:pt x="15088" y="1"/>
                </a:cubicBezTo>
                <a:close/>
              </a:path>
            </a:pathLst>
          </a:custGeom>
          <a:solidFill>
            <a:srgbClr val="E4F4E7"/>
          </a:solidFill>
          <a:ln>
            <a:noFill/>
          </a:ln>
        </p:spPr>
        <p:txBody>
          <a:bodyPr spcFirstLastPara="1" wrap="square" lIns="91425" tIns="91425" rIns="91425" bIns="91425" anchor="ctr" anchorCtr="0">
            <a:noAutofit/>
          </a:bodyPr>
          <a:lstStyle/>
          <a:p>
            <a:endParaRPr/>
          </a:p>
        </p:txBody>
      </p:sp>
      <p:sp>
        <p:nvSpPr>
          <p:cNvPr id="14" name="Google Shape;14;p2"/>
          <p:cNvSpPr txBox="1">
            <a:spLocks noGrp="1"/>
          </p:cNvSpPr>
          <p:nvPr>
            <p:ph type="ctrTitle"/>
          </p:nvPr>
        </p:nvSpPr>
        <p:spPr>
          <a:xfrm>
            <a:off x="1439700" y="1400913"/>
            <a:ext cx="6264600" cy="1905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5800">
                <a:latin typeface="Ubuntu"/>
                <a:ea typeface="Ubuntu"/>
                <a:cs typeface="Ubuntu"/>
                <a:sym typeface="Ubuntu"/>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2228550" y="3306388"/>
            <a:ext cx="4686900" cy="43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000">
                <a:latin typeface="Bellota Text"/>
                <a:ea typeface="Bellota Text"/>
                <a:cs typeface="Bellota Text"/>
                <a:sym typeface="Bellota Tex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172436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txBox="1">
            <a:spLocks noGrp="1"/>
          </p:cNvSpPr>
          <p:nvPr>
            <p:ph type="title" hasCustomPrompt="1"/>
          </p:nvPr>
        </p:nvSpPr>
        <p:spPr>
          <a:xfrm flipH="1">
            <a:off x="1852775" y="1078000"/>
            <a:ext cx="850800" cy="48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114" name="Google Shape;114;p13"/>
          <p:cNvSpPr txBox="1">
            <a:spLocks noGrp="1"/>
          </p:cNvSpPr>
          <p:nvPr>
            <p:ph type="subTitle" idx="1"/>
          </p:nvPr>
        </p:nvSpPr>
        <p:spPr>
          <a:xfrm>
            <a:off x="1199975" y="2154938"/>
            <a:ext cx="2156400" cy="54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15" name="Google Shape;115;p13"/>
          <p:cNvSpPr txBox="1">
            <a:spLocks noGrp="1"/>
          </p:cNvSpPr>
          <p:nvPr>
            <p:ph type="subTitle" idx="2"/>
          </p:nvPr>
        </p:nvSpPr>
        <p:spPr>
          <a:xfrm>
            <a:off x="1199975" y="1812038"/>
            <a:ext cx="215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latin typeface="Ubuntu"/>
                <a:ea typeface="Ubuntu"/>
                <a:cs typeface="Ubuntu"/>
                <a:sym typeface="Ubuntu"/>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16" name="Google Shape;116;p13"/>
          <p:cNvSpPr txBox="1">
            <a:spLocks noGrp="1"/>
          </p:cNvSpPr>
          <p:nvPr>
            <p:ph type="title" idx="3" hasCustomPrompt="1"/>
          </p:nvPr>
        </p:nvSpPr>
        <p:spPr>
          <a:xfrm flipH="1">
            <a:off x="4146588" y="2728650"/>
            <a:ext cx="850800" cy="48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117" name="Google Shape;117;p13"/>
          <p:cNvSpPr txBox="1">
            <a:spLocks noGrp="1"/>
          </p:cNvSpPr>
          <p:nvPr>
            <p:ph type="subTitle" idx="4"/>
          </p:nvPr>
        </p:nvSpPr>
        <p:spPr>
          <a:xfrm>
            <a:off x="3493788" y="3804763"/>
            <a:ext cx="2156400" cy="54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18" name="Google Shape;118;p13"/>
          <p:cNvSpPr txBox="1">
            <a:spLocks noGrp="1"/>
          </p:cNvSpPr>
          <p:nvPr>
            <p:ph type="subTitle" idx="5"/>
          </p:nvPr>
        </p:nvSpPr>
        <p:spPr>
          <a:xfrm>
            <a:off x="3493788" y="3475513"/>
            <a:ext cx="215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latin typeface="Ubuntu"/>
                <a:ea typeface="Ubuntu"/>
                <a:cs typeface="Ubuntu"/>
                <a:sym typeface="Ubuntu"/>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19" name="Google Shape;119;p13"/>
          <p:cNvSpPr txBox="1">
            <a:spLocks noGrp="1"/>
          </p:cNvSpPr>
          <p:nvPr>
            <p:ph type="title" idx="6" hasCustomPrompt="1"/>
          </p:nvPr>
        </p:nvSpPr>
        <p:spPr>
          <a:xfrm flipH="1">
            <a:off x="6440400" y="1078000"/>
            <a:ext cx="850800" cy="48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120" name="Google Shape;120;p13"/>
          <p:cNvSpPr txBox="1">
            <a:spLocks noGrp="1"/>
          </p:cNvSpPr>
          <p:nvPr>
            <p:ph type="subTitle" idx="7"/>
          </p:nvPr>
        </p:nvSpPr>
        <p:spPr>
          <a:xfrm>
            <a:off x="5787600" y="2154938"/>
            <a:ext cx="2156400" cy="54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121" name="Google Shape;121;p13"/>
          <p:cNvSpPr txBox="1">
            <a:spLocks noGrp="1"/>
          </p:cNvSpPr>
          <p:nvPr>
            <p:ph type="subTitle" idx="8"/>
          </p:nvPr>
        </p:nvSpPr>
        <p:spPr>
          <a:xfrm>
            <a:off x="5787600" y="1812038"/>
            <a:ext cx="215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latin typeface="Ubuntu"/>
                <a:ea typeface="Ubuntu"/>
                <a:cs typeface="Ubuntu"/>
                <a:sym typeface="Ubuntu"/>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22" name="Google Shape;122;p13"/>
          <p:cNvSpPr/>
          <p:nvPr/>
        </p:nvSpPr>
        <p:spPr>
          <a:xfrm rot="8592899">
            <a:off x="-686667" y="-845146"/>
            <a:ext cx="2156412" cy="1996296"/>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rgbClr val="E4F4E7"/>
          </a:solidFill>
          <a:ln>
            <a:noFill/>
          </a:ln>
        </p:spPr>
        <p:txBody>
          <a:bodyPr spcFirstLastPara="1" wrap="square" lIns="91425" tIns="91425" rIns="91425" bIns="91425" anchor="ctr" anchorCtr="0">
            <a:noAutofit/>
          </a:bodyPr>
          <a:lstStyle/>
          <a:p>
            <a:endParaRPr/>
          </a:p>
        </p:txBody>
      </p:sp>
      <p:sp>
        <p:nvSpPr>
          <p:cNvPr id="123" name="Google Shape;123;p13"/>
          <p:cNvSpPr/>
          <p:nvPr/>
        </p:nvSpPr>
        <p:spPr>
          <a:xfrm rot="5400000">
            <a:off x="7600022" y="-727758"/>
            <a:ext cx="816220" cy="2271737"/>
          </a:xfrm>
          <a:custGeom>
            <a:avLst/>
            <a:gdLst/>
            <a:ahLst/>
            <a:cxnLst/>
            <a:rect l="l" t="t" r="r" b="b"/>
            <a:pathLst>
              <a:path w="8735" h="25556" extrusionOk="0">
                <a:moveTo>
                  <a:pt x="0" y="0"/>
                </a:moveTo>
                <a:lnTo>
                  <a:pt x="0" y="25425"/>
                </a:lnTo>
                <a:cubicBezTo>
                  <a:pt x="1841" y="24987"/>
                  <a:pt x="3859" y="25555"/>
                  <a:pt x="5529" y="24698"/>
                </a:cubicBezTo>
                <a:cubicBezTo>
                  <a:pt x="7410" y="23733"/>
                  <a:pt x="8735" y="21418"/>
                  <a:pt x="7878" y="19340"/>
                </a:cubicBezTo>
                <a:cubicBezTo>
                  <a:pt x="6909" y="16999"/>
                  <a:pt x="3878" y="15856"/>
                  <a:pt x="3332" y="13384"/>
                </a:cubicBezTo>
                <a:cubicBezTo>
                  <a:pt x="2924" y="11544"/>
                  <a:pt x="4089" y="9744"/>
                  <a:pt x="5310" y="8308"/>
                </a:cubicBezTo>
                <a:cubicBezTo>
                  <a:pt x="6535" y="6872"/>
                  <a:pt x="7945" y="5403"/>
                  <a:pt x="8163" y="3529"/>
                </a:cubicBezTo>
                <a:cubicBezTo>
                  <a:pt x="8316" y="2230"/>
                  <a:pt x="7792" y="965"/>
                  <a:pt x="690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4" name="Google Shape;124;p13"/>
          <p:cNvSpPr/>
          <p:nvPr/>
        </p:nvSpPr>
        <p:spPr>
          <a:xfrm>
            <a:off x="5787600" y="3543299"/>
            <a:ext cx="3356403" cy="1600216"/>
          </a:xfrm>
          <a:custGeom>
            <a:avLst/>
            <a:gdLst/>
            <a:ahLst/>
            <a:cxnLst/>
            <a:rect l="l" t="t" r="r" b="b"/>
            <a:pathLst>
              <a:path w="31908" h="19897" extrusionOk="0">
                <a:moveTo>
                  <a:pt x="29851" y="0"/>
                </a:moveTo>
                <a:cubicBezTo>
                  <a:pt x="29701" y="0"/>
                  <a:pt x="29550" y="4"/>
                  <a:pt x="29399" y="11"/>
                </a:cubicBezTo>
                <a:cubicBezTo>
                  <a:pt x="25852" y="182"/>
                  <a:pt x="22475" y="2397"/>
                  <a:pt x="20906" y="5585"/>
                </a:cubicBezTo>
                <a:cubicBezTo>
                  <a:pt x="19908" y="7610"/>
                  <a:pt x="19562" y="10026"/>
                  <a:pt x="18011" y="11670"/>
                </a:cubicBezTo>
                <a:cubicBezTo>
                  <a:pt x="16460" y="13310"/>
                  <a:pt x="14034" y="13796"/>
                  <a:pt x="11770" y="13848"/>
                </a:cubicBezTo>
                <a:cubicBezTo>
                  <a:pt x="11569" y="13853"/>
                  <a:pt x="11368" y="13855"/>
                  <a:pt x="11166" y="13855"/>
                </a:cubicBezTo>
                <a:cubicBezTo>
                  <a:pt x="10164" y="13855"/>
                  <a:pt x="9157" y="13807"/>
                  <a:pt x="8156" y="13807"/>
                </a:cubicBezTo>
                <a:cubicBezTo>
                  <a:pt x="7093" y="13807"/>
                  <a:pt x="6036" y="13861"/>
                  <a:pt x="4998" y="14082"/>
                </a:cubicBezTo>
                <a:cubicBezTo>
                  <a:pt x="2783" y="14549"/>
                  <a:pt x="568" y="16019"/>
                  <a:pt x="115" y="18238"/>
                </a:cubicBezTo>
                <a:cubicBezTo>
                  <a:pt x="4" y="18783"/>
                  <a:pt x="0" y="19347"/>
                  <a:pt x="104" y="19896"/>
                </a:cubicBezTo>
                <a:lnTo>
                  <a:pt x="31908" y="19896"/>
                </a:lnTo>
                <a:lnTo>
                  <a:pt x="31908" y="223"/>
                </a:lnTo>
                <a:cubicBezTo>
                  <a:pt x="31231" y="76"/>
                  <a:pt x="30542" y="0"/>
                  <a:pt x="29851" y="0"/>
                </a:cubicBezTo>
                <a:close/>
              </a:path>
            </a:pathLst>
          </a:custGeom>
          <a:solidFill>
            <a:srgbClr val="E4F4E7"/>
          </a:solidFill>
          <a:ln>
            <a:noFill/>
          </a:ln>
        </p:spPr>
        <p:txBody>
          <a:bodyPr spcFirstLastPara="1" wrap="square" lIns="91425" tIns="91425" rIns="91425" bIns="91425" anchor="ctr" anchorCtr="0">
            <a:noAutofit/>
          </a:bodyPr>
          <a:lstStyle/>
          <a:p>
            <a:endParaRPr/>
          </a:p>
        </p:txBody>
      </p:sp>
      <p:sp>
        <p:nvSpPr>
          <p:cNvPr id="125" name="Google Shape;125;p13"/>
          <p:cNvSpPr/>
          <p:nvPr/>
        </p:nvSpPr>
        <p:spPr>
          <a:xfrm>
            <a:off x="8249625" y="-7300"/>
            <a:ext cx="903675" cy="2834824"/>
          </a:xfrm>
          <a:custGeom>
            <a:avLst/>
            <a:gdLst/>
            <a:ahLst/>
            <a:cxnLst/>
            <a:rect l="l" t="t" r="r" b="b"/>
            <a:pathLst>
              <a:path w="36147" h="85412" extrusionOk="0">
                <a:moveTo>
                  <a:pt x="0" y="0"/>
                </a:moveTo>
                <a:cubicBezTo>
                  <a:pt x="18570" y="4650"/>
                  <a:pt x="37121" y="56420"/>
                  <a:pt x="18073" y="54512"/>
                </a:cubicBezTo>
                <a:cubicBezTo>
                  <a:pt x="16893" y="54394"/>
                  <a:pt x="15046" y="52255"/>
                  <a:pt x="16033" y="51597"/>
                </a:cubicBezTo>
                <a:cubicBezTo>
                  <a:pt x="18616" y="49875"/>
                  <a:pt x="23389" y="52027"/>
                  <a:pt x="24778" y="54804"/>
                </a:cubicBezTo>
                <a:cubicBezTo>
                  <a:pt x="29645" y="64539"/>
                  <a:pt x="31280" y="75677"/>
                  <a:pt x="36147" y="85412"/>
                </a:cubicBezTo>
              </a:path>
            </a:pathLst>
          </a:custGeom>
          <a:noFill/>
          <a:ln w="9525" cap="flat" cmpd="sng">
            <a:solidFill>
              <a:schemeClr val="dk2"/>
            </a:solidFill>
            <a:prstDash val="solid"/>
            <a:round/>
            <a:headEnd type="none" w="med" len="med"/>
            <a:tailEnd type="none" w="med" len="med"/>
          </a:ln>
        </p:spPr>
      </p:sp>
      <p:grpSp>
        <p:nvGrpSpPr>
          <p:cNvPr id="126" name="Google Shape;126;p13"/>
          <p:cNvGrpSpPr/>
          <p:nvPr/>
        </p:nvGrpSpPr>
        <p:grpSpPr>
          <a:xfrm rot="5400000">
            <a:off x="4109853" y="-153796"/>
            <a:ext cx="934617" cy="1180258"/>
            <a:chOff x="9635" y="1954525"/>
            <a:chExt cx="1192265" cy="1234450"/>
          </a:xfrm>
        </p:grpSpPr>
        <p:sp>
          <p:nvSpPr>
            <p:cNvPr id="127" name="Google Shape;127;p13"/>
            <p:cNvSpPr/>
            <p:nvPr/>
          </p:nvSpPr>
          <p:spPr>
            <a:xfrm rot="5400000">
              <a:off x="526878" y="1437282"/>
              <a:ext cx="150460" cy="1184945"/>
            </a:xfrm>
            <a:custGeom>
              <a:avLst/>
              <a:gdLst/>
              <a:ahLst/>
              <a:cxnLst/>
              <a:rect l="l" t="t" r="r" b="b"/>
              <a:pathLst>
                <a:path w="1295" h="10199" extrusionOk="0">
                  <a:moveTo>
                    <a:pt x="1061" y="1"/>
                  </a:moveTo>
                  <a:cubicBezTo>
                    <a:pt x="955" y="1"/>
                    <a:pt x="842" y="50"/>
                    <a:pt x="795" y="143"/>
                  </a:cubicBezTo>
                  <a:cubicBezTo>
                    <a:pt x="64" y="1616"/>
                    <a:pt x="301" y="3271"/>
                    <a:pt x="186" y="4848"/>
                  </a:cubicBezTo>
                  <a:cubicBezTo>
                    <a:pt x="120" y="5753"/>
                    <a:pt x="90" y="6681"/>
                    <a:pt x="149" y="7586"/>
                  </a:cubicBezTo>
                  <a:cubicBezTo>
                    <a:pt x="212" y="8481"/>
                    <a:pt x="138" y="9315"/>
                    <a:pt x="1" y="10199"/>
                  </a:cubicBezTo>
                  <a:lnTo>
                    <a:pt x="877" y="10199"/>
                  </a:lnTo>
                  <a:cubicBezTo>
                    <a:pt x="1192" y="8503"/>
                    <a:pt x="910" y="6803"/>
                    <a:pt x="1088" y="5096"/>
                  </a:cubicBezTo>
                  <a:cubicBezTo>
                    <a:pt x="1255" y="3464"/>
                    <a:pt x="1181" y="1835"/>
                    <a:pt x="1285" y="202"/>
                  </a:cubicBezTo>
                  <a:cubicBezTo>
                    <a:pt x="1295" y="65"/>
                    <a:pt x="1183" y="1"/>
                    <a:pt x="106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8" name="Google Shape;128;p13"/>
            <p:cNvSpPr/>
            <p:nvPr/>
          </p:nvSpPr>
          <p:spPr>
            <a:xfrm rot="5400000">
              <a:off x="498994" y="1710894"/>
              <a:ext cx="141978" cy="1120696"/>
            </a:xfrm>
            <a:custGeom>
              <a:avLst/>
              <a:gdLst/>
              <a:ahLst/>
              <a:cxnLst/>
              <a:rect l="l" t="t" r="r" b="b"/>
              <a:pathLst>
                <a:path w="1222" h="9646" extrusionOk="0">
                  <a:moveTo>
                    <a:pt x="556" y="1"/>
                  </a:moveTo>
                  <a:cubicBezTo>
                    <a:pt x="511" y="1"/>
                    <a:pt x="466" y="26"/>
                    <a:pt x="468" y="76"/>
                  </a:cubicBezTo>
                  <a:cubicBezTo>
                    <a:pt x="498" y="948"/>
                    <a:pt x="309" y="1842"/>
                    <a:pt x="298" y="2722"/>
                  </a:cubicBezTo>
                  <a:cubicBezTo>
                    <a:pt x="283" y="3631"/>
                    <a:pt x="186" y="4529"/>
                    <a:pt x="168" y="5434"/>
                  </a:cubicBezTo>
                  <a:cubicBezTo>
                    <a:pt x="149" y="6339"/>
                    <a:pt x="149" y="7245"/>
                    <a:pt x="134" y="8154"/>
                  </a:cubicBezTo>
                  <a:cubicBezTo>
                    <a:pt x="127" y="8655"/>
                    <a:pt x="68" y="9148"/>
                    <a:pt x="1" y="9646"/>
                  </a:cubicBezTo>
                  <a:lnTo>
                    <a:pt x="732" y="9646"/>
                  </a:lnTo>
                  <a:cubicBezTo>
                    <a:pt x="802" y="9044"/>
                    <a:pt x="843" y="8440"/>
                    <a:pt x="851" y="7835"/>
                  </a:cubicBezTo>
                  <a:cubicBezTo>
                    <a:pt x="854" y="6877"/>
                    <a:pt x="791" y="5913"/>
                    <a:pt x="854" y="4955"/>
                  </a:cubicBezTo>
                  <a:cubicBezTo>
                    <a:pt x="955" y="3386"/>
                    <a:pt x="1222" y="1582"/>
                    <a:pt x="650" y="57"/>
                  </a:cubicBezTo>
                  <a:cubicBezTo>
                    <a:pt x="637" y="20"/>
                    <a:pt x="596" y="1"/>
                    <a:pt x="55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9" name="Google Shape;129;p13"/>
            <p:cNvSpPr/>
            <p:nvPr/>
          </p:nvSpPr>
          <p:spPr>
            <a:xfrm rot="5400000">
              <a:off x="507592" y="2370583"/>
              <a:ext cx="108749" cy="1104663"/>
            </a:xfrm>
            <a:custGeom>
              <a:avLst/>
              <a:gdLst/>
              <a:ahLst/>
              <a:cxnLst/>
              <a:rect l="l" t="t" r="r" b="b"/>
              <a:pathLst>
                <a:path w="936" h="9508" extrusionOk="0">
                  <a:moveTo>
                    <a:pt x="220" y="0"/>
                  </a:moveTo>
                  <a:cubicBezTo>
                    <a:pt x="150" y="0"/>
                    <a:pt x="82" y="40"/>
                    <a:pt x="75" y="120"/>
                  </a:cubicBezTo>
                  <a:cubicBezTo>
                    <a:pt x="0" y="1081"/>
                    <a:pt x="101" y="2038"/>
                    <a:pt x="86" y="2999"/>
                  </a:cubicBezTo>
                  <a:cubicBezTo>
                    <a:pt x="75" y="3982"/>
                    <a:pt x="49" y="4969"/>
                    <a:pt x="37" y="5953"/>
                  </a:cubicBezTo>
                  <a:cubicBezTo>
                    <a:pt x="23" y="7136"/>
                    <a:pt x="93" y="8324"/>
                    <a:pt x="130" y="9508"/>
                  </a:cubicBezTo>
                  <a:lnTo>
                    <a:pt x="935" y="9508"/>
                  </a:lnTo>
                  <a:cubicBezTo>
                    <a:pt x="887" y="8324"/>
                    <a:pt x="806" y="7144"/>
                    <a:pt x="809" y="5960"/>
                  </a:cubicBezTo>
                  <a:cubicBezTo>
                    <a:pt x="813" y="5018"/>
                    <a:pt x="843" y="4072"/>
                    <a:pt x="798" y="3125"/>
                  </a:cubicBezTo>
                  <a:cubicBezTo>
                    <a:pt x="754" y="2105"/>
                    <a:pt x="501" y="1133"/>
                    <a:pt x="375" y="123"/>
                  </a:cubicBezTo>
                  <a:cubicBezTo>
                    <a:pt x="366" y="42"/>
                    <a:pt x="292" y="0"/>
                    <a:pt x="22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0" name="Google Shape;130;p13"/>
            <p:cNvSpPr/>
            <p:nvPr/>
          </p:nvSpPr>
          <p:spPr>
            <a:xfrm rot="5400000">
              <a:off x="521011" y="1881626"/>
              <a:ext cx="169514" cy="1192265"/>
            </a:xfrm>
            <a:custGeom>
              <a:avLst/>
              <a:gdLst/>
              <a:ahLst/>
              <a:cxnLst/>
              <a:rect l="l" t="t" r="r" b="b"/>
              <a:pathLst>
                <a:path w="1459" h="10262" extrusionOk="0">
                  <a:moveTo>
                    <a:pt x="375" y="0"/>
                  </a:moveTo>
                  <a:cubicBezTo>
                    <a:pt x="252" y="0"/>
                    <a:pt x="130" y="71"/>
                    <a:pt x="112" y="217"/>
                  </a:cubicBezTo>
                  <a:cubicBezTo>
                    <a:pt x="1" y="1174"/>
                    <a:pt x="234" y="2102"/>
                    <a:pt x="257" y="3056"/>
                  </a:cubicBezTo>
                  <a:cubicBezTo>
                    <a:pt x="279" y="3991"/>
                    <a:pt x="197" y="4922"/>
                    <a:pt x="245" y="5857"/>
                  </a:cubicBezTo>
                  <a:cubicBezTo>
                    <a:pt x="316" y="7334"/>
                    <a:pt x="476" y="8792"/>
                    <a:pt x="542" y="10262"/>
                  </a:cubicBezTo>
                  <a:lnTo>
                    <a:pt x="1459" y="10262"/>
                  </a:lnTo>
                  <a:cubicBezTo>
                    <a:pt x="1385" y="8792"/>
                    <a:pt x="1214" y="7338"/>
                    <a:pt x="1132" y="5861"/>
                  </a:cubicBezTo>
                  <a:cubicBezTo>
                    <a:pt x="1084" y="4967"/>
                    <a:pt x="1158" y="4072"/>
                    <a:pt x="1129" y="3178"/>
                  </a:cubicBezTo>
                  <a:cubicBezTo>
                    <a:pt x="1099" y="2180"/>
                    <a:pt x="802" y="1208"/>
                    <a:pt x="654" y="221"/>
                  </a:cubicBezTo>
                  <a:cubicBezTo>
                    <a:pt x="633" y="76"/>
                    <a:pt x="503" y="0"/>
                    <a:pt x="37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1" name="Google Shape;131;p13"/>
            <p:cNvSpPr/>
            <p:nvPr/>
          </p:nvSpPr>
          <p:spPr>
            <a:xfrm rot="5400000">
              <a:off x="509451" y="2153204"/>
              <a:ext cx="96201" cy="1095833"/>
            </a:xfrm>
            <a:custGeom>
              <a:avLst/>
              <a:gdLst/>
              <a:ahLst/>
              <a:cxnLst/>
              <a:rect l="l" t="t" r="r" b="b"/>
              <a:pathLst>
                <a:path w="828" h="9432" extrusionOk="0">
                  <a:moveTo>
                    <a:pt x="273" y="1"/>
                  </a:moveTo>
                  <a:cubicBezTo>
                    <a:pt x="214" y="1"/>
                    <a:pt x="156" y="33"/>
                    <a:pt x="152" y="99"/>
                  </a:cubicBezTo>
                  <a:cubicBezTo>
                    <a:pt x="100" y="1038"/>
                    <a:pt x="0" y="1955"/>
                    <a:pt x="4" y="2897"/>
                  </a:cubicBezTo>
                  <a:cubicBezTo>
                    <a:pt x="7" y="3788"/>
                    <a:pt x="56" y="4678"/>
                    <a:pt x="78" y="5569"/>
                  </a:cubicBezTo>
                  <a:cubicBezTo>
                    <a:pt x="108" y="6856"/>
                    <a:pt x="85" y="8144"/>
                    <a:pt x="63" y="9432"/>
                  </a:cubicBezTo>
                  <a:lnTo>
                    <a:pt x="828" y="9432"/>
                  </a:lnTo>
                  <a:cubicBezTo>
                    <a:pt x="828" y="8188"/>
                    <a:pt x="828" y="6942"/>
                    <a:pt x="783" y="5699"/>
                  </a:cubicBezTo>
                  <a:cubicBezTo>
                    <a:pt x="712" y="3829"/>
                    <a:pt x="486" y="1966"/>
                    <a:pt x="397" y="99"/>
                  </a:cubicBezTo>
                  <a:cubicBezTo>
                    <a:pt x="393" y="34"/>
                    <a:pt x="333" y="1"/>
                    <a:pt x="27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2" name="Google Shape;132;p13"/>
            <p:cNvSpPr/>
            <p:nvPr/>
          </p:nvSpPr>
          <p:spPr>
            <a:xfrm rot="5400000">
              <a:off x="474886" y="2599406"/>
              <a:ext cx="124318" cy="1054821"/>
            </a:xfrm>
            <a:custGeom>
              <a:avLst/>
              <a:gdLst/>
              <a:ahLst/>
              <a:cxnLst/>
              <a:rect l="l" t="t" r="r" b="b"/>
              <a:pathLst>
                <a:path w="1070" h="9079" extrusionOk="0">
                  <a:moveTo>
                    <a:pt x="426" y="1"/>
                  </a:moveTo>
                  <a:cubicBezTo>
                    <a:pt x="357" y="1"/>
                    <a:pt x="286" y="41"/>
                    <a:pt x="275" y="121"/>
                  </a:cubicBezTo>
                  <a:cubicBezTo>
                    <a:pt x="1" y="1932"/>
                    <a:pt x="71" y="3835"/>
                    <a:pt x="64" y="5661"/>
                  </a:cubicBezTo>
                  <a:cubicBezTo>
                    <a:pt x="56" y="6808"/>
                    <a:pt x="164" y="7943"/>
                    <a:pt x="242" y="9079"/>
                  </a:cubicBezTo>
                  <a:lnTo>
                    <a:pt x="1069" y="9079"/>
                  </a:lnTo>
                  <a:cubicBezTo>
                    <a:pt x="980" y="7984"/>
                    <a:pt x="865" y="6889"/>
                    <a:pt x="858" y="5787"/>
                  </a:cubicBezTo>
                  <a:cubicBezTo>
                    <a:pt x="850" y="4819"/>
                    <a:pt x="880" y="3854"/>
                    <a:pt x="850" y="2889"/>
                  </a:cubicBezTo>
                  <a:cubicBezTo>
                    <a:pt x="836" y="2418"/>
                    <a:pt x="850" y="1943"/>
                    <a:pt x="798" y="1476"/>
                  </a:cubicBezTo>
                  <a:cubicBezTo>
                    <a:pt x="754" y="1019"/>
                    <a:pt x="613" y="581"/>
                    <a:pt x="572" y="125"/>
                  </a:cubicBezTo>
                  <a:cubicBezTo>
                    <a:pt x="565" y="41"/>
                    <a:pt x="496" y="1"/>
                    <a:pt x="426"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sp>
        <p:nvSpPr>
          <p:cNvPr id="133" name="Google Shape;133;p13"/>
          <p:cNvSpPr/>
          <p:nvPr/>
        </p:nvSpPr>
        <p:spPr>
          <a:xfrm>
            <a:off x="4" y="4322575"/>
            <a:ext cx="2703610" cy="831744"/>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chemeClr val="lt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2863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2"/>
        <p:cNvGrpSpPr/>
        <p:nvPr/>
      </p:nvGrpSpPr>
      <p:grpSpPr>
        <a:xfrm>
          <a:off x="0" y="0"/>
          <a:ext cx="0" cy="0"/>
          <a:chOff x="0" y="0"/>
          <a:chExt cx="0" cy="0"/>
        </a:xfrm>
      </p:grpSpPr>
      <p:sp>
        <p:nvSpPr>
          <p:cNvPr id="393" name="Google Shape;393;p34"/>
          <p:cNvSpPr/>
          <p:nvPr/>
        </p:nvSpPr>
        <p:spPr>
          <a:xfrm rot="-8592869" flipH="1">
            <a:off x="7625111" y="-879434"/>
            <a:ext cx="2417983" cy="2238445"/>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rgbClr val="E4F4E7"/>
          </a:solidFill>
          <a:ln>
            <a:noFill/>
          </a:ln>
        </p:spPr>
        <p:txBody>
          <a:bodyPr spcFirstLastPara="1" wrap="square" lIns="91425" tIns="91425" rIns="91425" bIns="91425" anchor="ctr" anchorCtr="0">
            <a:noAutofit/>
          </a:bodyPr>
          <a:lstStyle/>
          <a:p>
            <a:endParaRPr/>
          </a:p>
        </p:txBody>
      </p:sp>
      <p:sp>
        <p:nvSpPr>
          <p:cNvPr id="394" name="Google Shape;394;p34"/>
          <p:cNvSpPr/>
          <p:nvPr/>
        </p:nvSpPr>
        <p:spPr>
          <a:xfrm rot="10800000">
            <a:off x="6102417" y="2874789"/>
            <a:ext cx="3041583" cy="2283637"/>
          </a:xfrm>
          <a:custGeom>
            <a:avLst/>
            <a:gdLst/>
            <a:ahLst/>
            <a:cxnLst/>
            <a:rect l="l" t="t" r="r" b="b"/>
            <a:pathLst>
              <a:path w="16143" h="15960" extrusionOk="0">
                <a:moveTo>
                  <a:pt x="1" y="1"/>
                </a:moveTo>
                <a:lnTo>
                  <a:pt x="1" y="15960"/>
                </a:lnTo>
                <a:cubicBezTo>
                  <a:pt x="546" y="14164"/>
                  <a:pt x="583" y="12160"/>
                  <a:pt x="1667" y="10631"/>
                </a:cubicBezTo>
                <a:cubicBezTo>
                  <a:pt x="2788" y="9043"/>
                  <a:pt x="4788" y="8338"/>
                  <a:pt x="6706" y="8023"/>
                </a:cubicBezTo>
                <a:cubicBezTo>
                  <a:pt x="8624" y="7704"/>
                  <a:pt x="10610" y="7670"/>
                  <a:pt x="12435" y="7006"/>
                </a:cubicBezTo>
                <a:cubicBezTo>
                  <a:pt x="14261" y="6338"/>
                  <a:pt x="15964" y="4821"/>
                  <a:pt x="16079" y="2884"/>
                </a:cubicBezTo>
                <a:cubicBezTo>
                  <a:pt x="16142" y="1841"/>
                  <a:pt x="15734" y="835"/>
                  <a:pt x="1508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95" name="Google Shape;395;p34"/>
          <p:cNvSpPr/>
          <p:nvPr/>
        </p:nvSpPr>
        <p:spPr>
          <a:xfrm>
            <a:off x="-1788250" y="3543306"/>
            <a:ext cx="3481255" cy="1615119"/>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6" name="Google Shape;396;p34"/>
          <p:cNvSpPr/>
          <p:nvPr/>
        </p:nvSpPr>
        <p:spPr>
          <a:xfrm>
            <a:off x="5869441" y="-46275"/>
            <a:ext cx="3341450" cy="2017475"/>
          </a:xfrm>
          <a:custGeom>
            <a:avLst/>
            <a:gdLst/>
            <a:ahLst/>
            <a:cxnLst/>
            <a:rect l="l" t="t" r="r" b="b"/>
            <a:pathLst>
              <a:path w="133658" h="80699" extrusionOk="0">
                <a:moveTo>
                  <a:pt x="133658" y="77775"/>
                </a:moveTo>
                <a:cubicBezTo>
                  <a:pt x="120547" y="84331"/>
                  <a:pt x="101547" y="78911"/>
                  <a:pt x="90513" y="69260"/>
                </a:cubicBezTo>
                <a:cubicBezTo>
                  <a:pt x="79188" y="59354"/>
                  <a:pt x="75019" y="41359"/>
                  <a:pt x="61561" y="34630"/>
                </a:cubicBezTo>
                <a:cubicBezTo>
                  <a:pt x="49976" y="28837"/>
                  <a:pt x="35931" y="30404"/>
                  <a:pt x="23525" y="26682"/>
                </a:cubicBezTo>
                <a:cubicBezTo>
                  <a:pt x="16635" y="24615"/>
                  <a:pt x="8828" y="22557"/>
                  <a:pt x="4223" y="17031"/>
                </a:cubicBezTo>
                <a:cubicBezTo>
                  <a:pt x="517" y="12583"/>
                  <a:pt x="-1014" y="5492"/>
                  <a:pt x="817" y="0"/>
                </a:cubicBezTo>
              </a:path>
            </a:pathLst>
          </a:custGeom>
          <a:noFill/>
          <a:ln w="9525" cap="flat" cmpd="sng">
            <a:solidFill>
              <a:schemeClr val="dk2"/>
            </a:solidFill>
            <a:prstDash val="solid"/>
            <a:round/>
            <a:headEnd type="none" w="med" len="med"/>
            <a:tailEnd type="none" w="med" len="med"/>
          </a:ln>
        </p:spPr>
      </p:sp>
      <p:sp>
        <p:nvSpPr>
          <p:cNvPr id="397" name="Google Shape;397;p34"/>
          <p:cNvSpPr/>
          <p:nvPr/>
        </p:nvSpPr>
        <p:spPr>
          <a:xfrm rot="-5400000" flipH="1">
            <a:off x="1101378" y="-1926472"/>
            <a:ext cx="1124020" cy="4211373"/>
          </a:xfrm>
          <a:custGeom>
            <a:avLst/>
            <a:gdLst/>
            <a:ahLst/>
            <a:cxnLst/>
            <a:rect l="l" t="t" r="r" b="b"/>
            <a:pathLst>
              <a:path w="8735" h="25556" extrusionOk="0">
                <a:moveTo>
                  <a:pt x="0" y="0"/>
                </a:moveTo>
                <a:lnTo>
                  <a:pt x="0" y="25425"/>
                </a:lnTo>
                <a:cubicBezTo>
                  <a:pt x="1841" y="24987"/>
                  <a:pt x="3859" y="25555"/>
                  <a:pt x="5529" y="24698"/>
                </a:cubicBezTo>
                <a:cubicBezTo>
                  <a:pt x="7410" y="23733"/>
                  <a:pt x="8735" y="21418"/>
                  <a:pt x="7878" y="19340"/>
                </a:cubicBezTo>
                <a:cubicBezTo>
                  <a:pt x="6909" y="16999"/>
                  <a:pt x="3878" y="15856"/>
                  <a:pt x="3332" y="13384"/>
                </a:cubicBezTo>
                <a:cubicBezTo>
                  <a:pt x="2924" y="11544"/>
                  <a:pt x="4089" y="9744"/>
                  <a:pt x="5310" y="8308"/>
                </a:cubicBezTo>
                <a:cubicBezTo>
                  <a:pt x="6535" y="6872"/>
                  <a:pt x="7945" y="5403"/>
                  <a:pt x="8163" y="3529"/>
                </a:cubicBezTo>
                <a:cubicBezTo>
                  <a:pt x="8316" y="2230"/>
                  <a:pt x="7792" y="965"/>
                  <a:pt x="690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98" name="Google Shape;398;p34"/>
          <p:cNvSpPr/>
          <p:nvPr/>
        </p:nvSpPr>
        <p:spPr>
          <a:xfrm rot="2049452" flipH="1">
            <a:off x="771453" y="45706"/>
            <a:ext cx="1162351" cy="1076091"/>
          </a:xfrm>
          <a:custGeom>
            <a:avLst/>
            <a:gdLst/>
            <a:ahLst/>
            <a:cxnLst/>
            <a:rect l="l" t="t" r="r" b="b"/>
            <a:pathLst>
              <a:path w="23663" h="21906" extrusionOk="0">
                <a:moveTo>
                  <a:pt x="9935" y="1"/>
                </a:moveTo>
                <a:cubicBezTo>
                  <a:pt x="9728" y="1"/>
                  <a:pt x="9519" y="11"/>
                  <a:pt x="9310" y="31"/>
                </a:cubicBezTo>
                <a:cubicBezTo>
                  <a:pt x="7507" y="213"/>
                  <a:pt x="5859" y="1134"/>
                  <a:pt x="4386" y="2191"/>
                </a:cubicBezTo>
                <a:cubicBezTo>
                  <a:pt x="3017" y="3178"/>
                  <a:pt x="1711" y="4343"/>
                  <a:pt x="976" y="5865"/>
                </a:cubicBezTo>
                <a:cubicBezTo>
                  <a:pt x="0" y="7894"/>
                  <a:pt x="215" y="10447"/>
                  <a:pt x="1514" y="12284"/>
                </a:cubicBezTo>
                <a:cubicBezTo>
                  <a:pt x="2689" y="13945"/>
                  <a:pt x="4708" y="14962"/>
                  <a:pt x="6735" y="14962"/>
                </a:cubicBezTo>
                <a:cubicBezTo>
                  <a:pt x="6954" y="14962"/>
                  <a:pt x="7173" y="14950"/>
                  <a:pt x="7392" y="14926"/>
                </a:cubicBezTo>
                <a:cubicBezTo>
                  <a:pt x="8573" y="14797"/>
                  <a:pt x="9742" y="14333"/>
                  <a:pt x="10911" y="14333"/>
                </a:cubicBezTo>
                <a:cubicBezTo>
                  <a:pt x="11151" y="14333"/>
                  <a:pt x="11392" y="14353"/>
                  <a:pt x="11633" y="14399"/>
                </a:cubicBezTo>
                <a:cubicBezTo>
                  <a:pt x="13043" y="14670"/>
                  <a:pt x="14126" y="15801"/>
                  <a:pt x="14924" y="16993"/>
                </a:cubicBezTo>
                <a:cubicBezTo>
                  <a:pt x="15726" y="18187"/>
                  <a:pt x="16353" y="19512"/>
                  <a:pt x="17358" y="20536"/>
                </a:cubicBezTo>
                <a:cubicBezTo>
                  <a:pt x="18128" y="21323"/>
                  <a:pt x="19213" y="21906"/>
                  <a:pt x="20281" y="21906"/>
                </a:cubicBezTo>
                <a:cubicBezTo>
                  <a:pt x="20608" y="21906"/>
                  <a:pt x="20933" y="21851"/>
                  <a:pt x="21247" y="21731"/>
                </a:cubicBezTo>
                <a:cubicBezTo>
                  <a:pt x="22245" y="21349"/>
                  <a:pt x="22928" y="20369"/>
                  <a:pt x="23221" y="19338"/>
                </a:cubicBezTo>
                <a:cubicBezTo>
                  <a:pt x="23663" y="17776"/>
                  <a:pt x="23588" y="16566"/>
                  <a:pt x="22557" y="15371"/>
                </a:cubicBezTo>
                <a:cubicBezTo>
                  <a:pt x="21221" y="13820"/>
                  <a:pt x="20108" y="12132"/>
                  <a:pt x="19332" y="10228"/>
                </a:cubicBezTo>
                <a:cubicBezTo>
                  <a:pt x="18661" y="8588"/>
                  <a:pt x="18234" y="6852"/>
                  <a:pt x="17455" y="5260"/>
                </a:cubicBezTo>
                <a:cubicBezTo>
                  <a:pt x="16034" y="2369"/>
                  <a:pt x="13115" y="1"/>
                  <a:pt x="993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99" name="Google Shape;399;p34"/>
          <p:cNvSpPr txBox="1">
            <a:spLocks noGrp="1"/>
          </p:cNvSpPr>
          <p:nvPr>
            <p:ph type="title"/>
          </p:nvPr>
        </p:nvSpPr>
        <p:spPr>
          <a:xfrm>
            <a:off x="2558700" y="1555500"/>
            <a:ext cx="4026600" cy="117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00" name="Google Shape;400;p34"/>
          <p:cNvSpPr txBox="1">
            <a:spLocks noGrp="1"/>
          </p:cNvSpPr>
          <p:nvPr>
            <p:ph type="subTitle" idx="1"/>
          </p:nvPr>
        </p:nvSpPr>
        <p:spPr>
          <a:xfrm>
            <a:off x="2558700" y="2730600"/>
            <a:ext cx="4026600" cy="85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4679492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500"/>
              <a:buFont typeface="Ubuntu"/>
              <a:buNone/>
              <a:defRPr sz="3500" b="1">
                <a:solidFill>
                  <a:schemeClr val="dk1"/>
                </a:solidFill>
                <a:latin typeface="Ubuntu"/>
                <a:ea typeface="Ubuntu"/>
                <a:cs typeface="Ubuntu"/>
                <a:sym typeface="Ubuntu"/>
              </a:defRPr>
            </a:lvl1pPr>
            <a:lvl2pPr lvl="1">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8" r:id="rId3"/>
    <p:sldLayoutId id="2147483680" r:id="rId4"/>
    <p:sldLayoutId id="2147483693" r:id="rId5"/>
    <p:sldLayoutId id="214748369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500"/>
              <a:buFont typeface="Ubuntu"/>
              <a:buNone/>
              <a:defRPr sz="3500" b="1">
                <a:solidFill>
                  <a:schemeClr val="dk1"/>
                </a:solidFill>
                <a:latin typeface="Ubuntu"/>
                <a:ea typeface="Ubuntu"/>
                <a:cs typeface="Ubuntu"/>
                <a:sym typeface="Ubuntu"/>
              </a:defRPr>
            </a:lvl1pPr>
            <a:lvl2pPr lvl="1">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3500"/>
              <a:buFont typeface="Indie Flower"/>
              <a:buNone/>
              <a:defRPr sz="35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1004071168"/>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CR2"/><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CR2"/></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mailto:kremlinois@ville-kremlin-bicetre.fr"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mailto:bureauquartierBCV@gmail.com" TargetMode="External"/><Relationship Id="rId4" Type="http://schemas.openxmlformats.org/officeDocument/2006/relationships/hyperlink" Target="mailto:associations@ville-kremlin-bicetre.fr"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1439700" y="1092091"/>
            <a:ext cx="6264600" cy="190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2A841"/>
                </a:solidFill>
                <a:latin typeface="Merienda One" panose="020B0604020202020204" charset="0"/>
              </a:rPr>
              <a:t>CONSEIL DE QUARTIER</a:t>
            </a:r>
            <a:endParaRPr dirty="0">
              <a:solidFill>
                <a:srgbClr val="F2A841"/>
              </a:solidFill>
              <a:latin typeface="Merienda One" panose="020B0604020202020204" charset="0"/>
            </a:endParaRPr>
          </a:p>
        </p:txBody>
      </p:sp>
      <p:sp>
        <p:nvSpPr>
          <p:cNvPr id="499" name="Google Shape;499;p46"/>
          <p:cNvSpPr txBox="1">
            <a:spLocks noGrp="1"/>
          </p:cNvSpPr>
          <p:nvPr>
            <p:ph type="subTitle" idx="1"/>
          </p:nvPr>
        </p:nvSpPr>
        <p:spPr>
          <a:xfrm>
            <a:off x="2228550" y="3193655"/>
            <a:ext cx="4686900" cy="43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dirty="0">
                <a:solidFill>
                  <a:srgbClr val="F2A841"/>
                </a:solidFill>
                <a:latin typeface="Merienda One" panose="020B0604020202020204" charset="0"/>
              </a:rPr>
              <a:t>Les </a:t>
            </a:r>
            <a:r>
              <a:rPr lang="fr-FR" dirty="0" err="1">
                <a:solidFill>
                  <a:srgbClr val="F2A841"/>
                </a:solidFill>
                <a:latin typeface="Merienda One" panose="020B0604020202020204" charset="0"/>
              </a:rPr>
              <a:t>Barnufles</a:t>
            </a:r>
            <a:r>
              <a:rPr lang="fr-FR" dirty="0">
                <a:solidFill>
                  <a:srgbClr val="F2A841"/>
                </a:solidFill>
                <a:latin typeface="Merienda One" panose="020B0604020202020204" charset="0"/>
              </a:rPr>
              <a:t> – Cœur de ville</a:t>
            </a:r>
          </a:p>
          <a:p>
            <a:pPr marL="0" lvl="0" indent="0" algn="ctr" rtl="0">
              <a:spcBef>
                <a:spcPts val="0"/>
              </a:spcBef>
              <a:spcAft>
                <a:spcPts val="0"/>
              </a:spcAft>
              <a:buNone/>
            </a:pPr>
            <a:r>
              <a:rPr lang="fr-FR" dirty="0">
                <a:solidFill>
                  <a:srgbClr val="F2A841"/>
                </a:solidFill>
                <a:latin typeface="Merienda One" panose="020B0604020202020204" charset="0"/>
              </a:rPr>
              <a:t>5 juin 2025</a:t>
            </a:r>
            <a:endParaRPr dirty="0">
              <a:solidFill>
                <a:srgbClr val="F2A841"/>
              </a:solidFill>
              <a:latin typeface="Merienda One" panose="020B0604020202020204" charset="0"/>
            </a:endParaRPr>
          </a:p>
        </p:txBody>
      </p:sp>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63AB"/>
              </a:solidFill>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5997" y="1448071"/>
            <a:ext cx="1456562" cy="1731818"/>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18807"/>
            <a:ext cx="1233573" cy="1369413"/>
          </a:xfrm>
          <a:prstGeom prst="rect">
            <a:avLst/>
          </a:prstGeom>
        </p:spPr>
      </p:pic>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240" y="2225019"/>
            <a:ext cx="1489594" cy="1632622"/>
          </a:xfrm>
          <a:prstGeom prst="rect">
            <a:avLst/>
          </a:prstGeom>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0201" y="3654237"/>
            <a:ext cx="1461777" cy="14617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1929133" y="1786637"/>
            <a:ext cx="7734562" cy="1905600"/>
          </a:xfrm>
          <a:prstGeom prst="rect">
            <a:avLst/>
          </a:prstGeom>
        </p:spPr>
        <p:txBody>
          <a:bodyPr spcFirstLastPara="1" wrap="square" lIns="91425" tIns="91425" rIns="91425" bIns="91425" anchor="ctr" anchorCtr="0">
            <a:noAutofit/>
          </a:bodyPr>
          <a:lstStyle/>
          <a:p>
            <a:pPr marL="0" lvl="0" indent="0" algn="l"/>
            <a:r>
              <a:rPr lang="fr-FR" sz="4800" dirty="0">
                <a:solidFill>
                  <a:srgbClr val="F2A841"/>
                </a:solidFill>
                <a:latin typeface="Merienda One" panose="020B0604020202020204" charset="0"/>
                <a:cs typeface="Merienda One" panose="020B0604020202020204" charset="0"/>
              </a:rPr>
              <a:t>Avancée des budgets participatifs </a:t>
            </a:r>
          </a:p>
        </p:txBody>
      </p:sp>
      <p:grpSp>
        <p:nvGrpSpPr>
          <p:cNvPr id="2" name="Groupe 1"/>
          <p:cNvGrpSpPr/>
          <p:nvPr/>
        </p:nvGrpSpPr>
        <p:grpSpPr>
          <a:xfrm>
            <a:off x="0" y="3903577"/>
            <a:ext cx="3794733" cy="1300750"/>
            <a:chOff x="0" y="3903577"/>
            <a:chExt cx="3794733" cy="1300750"/>
          </a:xfrm>
        </p:grpSpPr>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0" name="Google Shape;541;p51"/>
          <p:cNvSpPr/>
          <p:nvPr/>
        </p:nvSpPr>
        <p:spPr>
          <a:xfrm>
            <a:off x="114444" y="1701292"/>
            <a:ext cx="1762033" cy="1729367"/>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6F26"/>
              </a:solidFill>
            </a:endParaRPr>
          </a:p>
        </p:txBody>
      </p:sp>
      <p:sp>
        <p:nvSpPr>
          <p:cNvPr id="11" name="Google Shape;543;p51"/>
          <p:cNvSpPr txBox="1">
            <a:spLocks/>
          </p:cNvSpPr>
          <p:nvPr/>
        </p:nvSpPr>
        <p:spPr>
          <a:xfrm>
            <a:off x="167101" y="1938731"/>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6000" dirty="0">
                <a:solidFill>
                  <a:schemeClr val="bg1"/>
                </a:solidFill>
                <a:latin typeface="Merienda One" panose="020B0604020202020204" charset="0"/>
              </a:rPr>
              <a:t>2</a:t>
            </a:r>
          </a:p>
        </p:txBody>
      </p:sp>
    </p:spTree>
    <p:extLst>
      <p:ext uri="{BB962C8B-B14F-4D97-AF65-F5344CB8AC3E}">
        <p14:creationId xmlns:p14="http://schemas.microsoft.com/office/powerpoint/2010/main" val="3678247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344193148"/>
              </p:ext>
            </p:extLst>
          </p:nvPr>
        </p:nvGraphicFramePr>
        <p:xfrm>
          <a:off x="152401" y="536711"/>
          <a:ext cx="8839198" cy="335280"/>
        </p:xfrm>
        <a:graphic>
          <a:graphicData uri="http://schemas.openxmlformats.org/drawingml/2006/table">
            <a:tbl>
              <a:tblPr firstRow="1" bandRow="1">
                <a:tableStyleId>{9BC0106F-0DC3-48D0-A351-AE628A4A27E8}</a:tableStyleId>
              </a:tblPr>
              <a:tblGrid>
                <a:gridCol w="4046219">
                  <a:extLst>
                    <a:ext uri="{9D8B030D-6E8A-4147-A177-3AD203B41FA5}">
                      <a16:colId xmlns:a16="http://schemas.microsoft.com/office/drawing/2014/main" xmlns="" val="20000"/>
                    </a:ext>
                  </a:extLst>
                </a:gridCol>
                <a:gridCol w="4792979">
                  <a:extLst>
                    <a:ext uri="{9D8B030D-6E8A-4147-A177-3AD203B41FA5}">
                      <a16:colId xmlns:a16="http://schemas.microsoft.com/office/drawing/2014/main" xmlns="" val="20001"/>
                    </a:ext>
                  </a:extLst>
                </a:gridCol>
              </a:tblGrid>
              <a:tr h="294207">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Les projets</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tc>
                  <a:txBody>
                    <a:bodyPr/>
                    <a:lstStyle/>
                    <a:p>
                      <a:pPr algn="ctr"/>
                      <a:r>
                        <a:rPr lang="fr-FR" sz="1600" b="1" i="0" u="none" strike="noStrike" cap="none" dirty="0">
                          <a:solidFill>
                            <a:srgbClr val="5963AB"/>
                          </a:solidFill>
                          <a:latin typeface="Merienda One" panose="02000000000000000000" pitchFamily="2" charset="0"/>
                          <a:ea typeface="Bellota Text"/>
                          <a:cs typeface="Bellota Text"/>
                          <a:sym typeface="Arial"/>
                        </a:rPr>
                        <a:t>Point d’étape</a:t>
                      </a:r>
                    </a:p>
                  </a:txBody>
                  <a:tcPr/>
                </a:tc>
                <a:extLst>
                  <a:ext uri="{0D108BD9-81ED-4DB2-BD59-A6C34878D82A}">
                    <a16:rowId xmlns:a16="http://schemas.microsoft.com/office/drawing/2014/main" xmlns="" val="10000"/>
                  </a:ext>
                </a:extLst>
              </a:tr>
            </a:tbl>
          </a:graphicData>
        </a:graphic>
      </p:graphicFrame>
      <p:sp>
        <p:nvSpPr>
          <p:cNvPr id="4" name="Google Shape;1084;p72"/>
          <p:cNvSpPr txBox="1">
            <a:spLocks/>
          </p:cNvSpPr>
          <p:nvPr/>
        </p:nvSpPr>
        <p:spPr>
          <a:xfrm>
            <a:off x="299828" y="-36377"/>
            <a:ext cx="8544343"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budgets participatifs de votre quartier</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3687567311"/>
              </p:ext>
            </p:extLst>
          </p:nvPr>
        </p:nvGraphicFramePr>
        <p:xfrm>
          <a:off x="144779" y="871991"/>
          <a:ext cx="8854440" cy="1763700"/>
        </p:xfrm>
        <a:graphic>
          <a:graphicData uri="http://schemas.openxmlformats.org/drawingml/2006/table">
            <a:tbl>
              <a:tblPr firstRow="1" bandRow="1">
                <a:tableStyleId>{9BC0106F-0DC3-48D0-A351-AE628A4A27E8}</a:tableStyleId>
              </a:tblPr>
              <a:tblGrid>
                <a:gridCol w="4049916">
                  <a:extLst>
                    <a:ext uri="{9D8B030D-6E8A-4147-A177-3AD203B41FA5}">
                      <a16:colId xmlns:a16="http://schemas.microsoft.com/office/drawing/2014/main" xmlns="" val="20000"/>
                    </a:ext>
                  </a:extLst>
                </a:gridCol>
                <a:gridCol w="4804524">
                  <a:extLst>
                    <a:ext uri="{9D8B030D-6E8A-4147-A177-3AD203B41FA5}">
                      <a16:colId xmlns:a16="http://schemas.microsoft.com/office/drawing/2014/main" xmlns="" val="20001"/>
                    </a:ext>
                  </a:extLst>
                </a:gridCol>
              </a:tblGrid>
              <a:tr h="873684">
                <a:tc>
                  <a:txBody>
                    <a:bodyPr/>
                    <a:lstStyle/>
                    <a:p>
                      <a:pPr algn="l">
                        <a:lnSpc>
                          <a:spcPct val="107000"/>
                        </a:lnSpc>
                        <a:spcAft>
                          <a:spcPts val="800"/>
                        </a:spcAft>
                        <a:tabLst>
                          <a:tab pos="1152525" algn="l"/>
                        </a:tabLst>
                      </a:pPr>
                      <a:r>
                        <a:rPr lang="fr-FR" sz="1200" dirty="0">
                          <a:solidFill>
                            <a:srgbClr val="F2A841"/>
                          </a:solidFill>
                          <a:effectLst/>
                          <a:latin typeface="+mn-lt"/>
                          <a:ea typeface="Calibri" panose="020F0502020204030204" pitchFamily="34" charset="0"/>
                          <a:cs typeface="Calibri" panose="020F0502020204030204" pitchFamily="34" charset="0"/>
                        </a:rPr>
                        <a:t>1. Projet de réhabilitation de l’horloge Géo</a:t>
                      </a:r>
                    </a:p>
                    <a:p>
                      <a:pPr algn="l">
                        <a:lnSpc>
                          <a:spcPct val="107000"/>
                        </a:lnSpc>
                        <a:spcAft>
                          <a:spcPts val="800"/>
                        </a:spcAft>
                        <a:tabLst>
                          <a:tab pos="1152525" algn="l"/>
                        </a:tabLst>
                      </a:pPr>
                      <a:r>
                        <a:rPr lang="fr-FR" sz="1200" dirty="0">
                          <a:solidFill>
                            <a:srgbClr val="F2A841"/>
                          </a:solidFill>
                          <a:effectLst/>
                          <a:latin typeface="+mn-lt"/>
                          <a:ea typeface="Calibri" panose="020F0502020204030204" pitchFamily="34" charset="0"/>
                          <a:cs typeface="Calibri" panose="020F0502020204030204" pitchFamily="34" charset="0"/>
                        </a:rPr>
                        <a:t>Quel est le cout estimé ?L’œuvre pourra-t-elle  être installée sur le rond-point ? </a:t>
                      </a:r>
                      <a:endParaRPr lang="fr-FR" sz="1200" dirty="0">
                        <a:solidFill>
                          <a:srgbClr val="F2A841"/>
                        </a:solidFill>
                        <a:effectLst/>
                        <a:latin typeface="+mn-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fr-FR" sz="1200" dirty="0">
                          <a:solidFill>
                            <a:srgbClr val="5963AB"/>
                          </a:solidFill>
                          <a:effectLst/>
                          <a:latin typeface="+mn-lt"/>
                          <a:ea typeface="Calibri" panose="020F0502020204030204" pitchFamily="34" charset="0"/>
                          <a:cs typeface="Calibri" panose="020F0502020204030204" pitchFamily="34" charset="0"/>
                        </a:rPr>
                        <a:t>Nous sommes en attente du retour de l’étude de sol du rond-point qui nous indiquera si nous pouvons réinstaller l’horloge géo. Les artistes sont en train de finir l’œuvre.</a:t>
                      </a:r>
                    </a:p>
                  </a:txBody>
                  <a:tcPr/>
                </a:tc>
                <a:extLst>
                  <a:ext uri="{0D108BD9-81ED-4DB2-BD59-A6C34878D82A}">
                    <a16:rowId xmlns:a16="http://schemas.microsoft.com/office/drawing/2014/main" xmlns="" val="10000"/>
                  </a:ext>
                </a:extLst>
              </a:tr>
              <a:tr h="890016">
                <a:tc>
                  <a:txBody>
                    <a:bodyPr/>
                    <a:lstStyle/>
                    <a:p>
                      <a:pPr algn="l">
                        <a:lnSpc>
                          <a:spcPct val="107000"/>
                        </a:lnSpc>
                        <a:spcAft>
                          <a:spcPts val="800"/>
                        </a:spcAft>
                      </a:pPr>
                      <a:r>
                        <a:rPr lang="fr-FR" sz="1200" dirty="0">
                          <a:solidFill>
                            <a:srgbClr val="F2A841"/>
                          </a:solidFill>
                          <a:effectLst/>
                          <a:latin typeface="+mn-lt"/>
                          <a:ea typeface="Calibri" panose="020F0502020204030204" pitchFamily="34" charset="0"/>
                          <a:cs typeface="Calibri" panose="020F0502020204030204" pitchFamily="34" charset="0"/>
                        </a:rPr>
                        <a:t>2. Dessiner sur les murs de la Ville  Un mur a-t-il été désigné pour la seconde fresque ? </a:t>
                      </a:r>
                    </a:p>
                  </a:txBody>
                  <a:tcPr/>
                </a:tc>
                <a:tc>
                  <a:txBody>
                    <a:bodyPr/>
                    <a:lstStyle/>
                    <a:p>
                      <a:pPr>
                        <a:lnSpc>
                          <a:spcPct val="107000"/>
                        </a:lnSpc>
                        <a:spcAft>
                          <a:spcPts val="800"/>
                        </a:spcAft>
                      </a:pPr>
                      <a:r>
                        <a:rPr lang="fr-FR" sz="1200" dirty="0">
                          <a:solidFill>
                            <a:srgbClr val="5963AB"/>
                          </a:solidFill>
                          <a:effectLst/>
                          <a:latin typeface="+mn-lt"/>
                          <a:ea typeface="Calibri" panose="020F0502020204030204" pitchFamily="34" charset="0"/>
                          <a:cs typeface="Times New Roman" panose="02020603050405020304" pitchFamily="18" charset="0"/>
                        </a:rPr>
                        <a:t>Les surfaces disponibles pour les fresques en ville sont malheureusement peu nombreuses. Nous cherchons à trouver la surface la plus adéquate.</a:t>
                      </a:r>
                      <a:endParaRPr lang="fr-FR" sz="1200" dirty="0">
                        <a:solidFill>
                          <a:srgbClr val="5963AB"/>
                        </a:solidFill>
                        <a:effectLst/>
                        <a:highlight>
                          <a:srgbClr val="FFFF00"/>
                        </a:highligh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526294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1" name="Google Shape;543;p51"/>
          <p:cNvSpPr txBox="1">
            <a:spLocks/>
          </p:cNvSpPr>
          <p:nvPr/>
        </p:nvSpPr>
        <p:spPr>
          <a:xfrm>
            <a:off x="167101" y="1938731"/>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6000" dirty="0">
                <a:solidFill>
                  <a:schemeClr val="bg1"/>
                </a:solidFill>
                <a:latin typeface="Merienda One" panose="020B0604020202020204" charset="0"/>
              </a:rPr>
              <a:t>2</a:t>
            </a:r>
          </a:p>
        </p:txBody>
      </p:sp>
      <p:pic>
        <p:nvPicPr>
          <p:cNvPr id="12" name="Image 11">
            <a:extLst>
              <a:ext uri="{FF2B5EF4-FFF2-40B4-BE49-F238E27FC236}">
                <a16:creationId xmlns:a16="http://schemas.microsoft.com/office/drawing/2014/main" xmlns="" id="{DDDD7497-E2A8-42B4-80BD-8AC61298E0E9}"/>
              </a:ext>
            </a:extLst>
          </p:cNvPr>
          <p:cNvPicPr>
            <a:picLocks noChangeAspect="1"/>
          </p:cNvPicPr>
          <p:nvPr/>
        </p:nvPicPr>
        <p:blipFill>
          <a:blip r:embed="rId3"/>
          <a:stretch>
            <a:fillRect/>
          </a:stretch>
        </p:blipFill>
        <p:spPr>
          <a:xfrm>
            <a:off x="-47367" y="1397508"/>
            <a:ext cx="5205222" cy="3470148"/>
          </a:xfrm>
          <a:prstGeom prst="rect">
            <a:avLst/>
          </a:prstGeom>
        </p:spPr>
      </p:pic>
      <p:pic>
        <p:nvPicPr>
          <p:cNvPr id="13" name="Image 12">
            <a:extLst>
              <a:ext uri="{FF2B5EF4-FFF2-40B4-BE49-F238E27FC236}">
                <a16:creationId xmlns:a16="http://schemas.microsoft.com/office/drawing/2014/main" xmlns="" id="{005D7A9D-C20C-4538-A2CD-6E214C93F144}"/>
              </a:ext>
            </a:extLst>
          </p:cNvPr>
          <p:cNvPicPr>
            <a:picLocks noChangeAspect="1"/>
          </p:cNvPicPr>
          <p:nvPr/>
        </p:nvPicPr>
        <p:blipFill rotWithShape="1">
          <a:blip r:embed="rId4"/>
          <a:srcRect l="9231" t="4216" r="20179" b="9231"/>
          <a:stretch/>
        </p:blipFill>
        <p:spPr>
          <a:xfrm>
            <a:off x="4898775" y="1397508"/>
            <a:ext cx="4245225" cy="3470148"/>
          </a:xfrm>
          <a:prstGeom prst="rect">
            <a:avLst/>
          </a:prstGeom>
        </p:spPr>
      </p:pic>
    </p:spTree>
    <p:extLst>
      <p:ext uri="{BB962C8B-B14F-4D97-AF65-F5344CB8AC3E}">
        <p14:creationId xmlns:p14="http://schemas.microsoft.com/office/powerpoint/2010/main" val="2760763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nvPr>
        </p:nvGraphicFramePr>
        <p:xfrm>
          <a:off x="152401" y="536711"/>
          <a:ext cx="8839198" cy="335280"/>
        </p:xfrm>
        <a:graphic>
          <a:graphicData uri="http://schemas.openxmlformats.org/drawingml/2006/table">
            <a:tbl>
              <a:tblPr firstRow="1" bandRow="1">
                <a:tableStyleId>{9BC0106F-0DC3-48D0-A351-AE628A4A27E8}</a:tableStyleId>
              </a:tblPr>
              <a:tblGrid>
                <a:gridCol w="4046219">
                  <a:extLst>
                    <a:ext uri="{9D8B030D-6E8A-4147-A177-3AD203B41FA5}">
                      <a16:colId xmlns:a16="http://schemas.microsoft.com/office/drawing/2014/main" xmlns="" val="20000"/>
                    </a:ext>
                  </a:extLst>
                </a:gridCol>
                <a:gridCol w="4792979">
                  <a:extLst>
                    <a:ext uri="{9D8B030D-6E8A-4147-A177-3AD203B41FA5}">
                      <a16:colId xmlns:a16="http://schemas.microsoft.com/office/drawing/2014/main" xmlns="" val="20001"/>
                    </a:ext>
                  </a:extLst>
                </a:gridCol>
              </a:tblGrid>
              <a:tr h="294207">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Les projets</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tc>
                  <a:txBody>
                    <a:bodyPr/>
                    <a:lstStyle/>
                    <a:p>
                      <a:pPr algn="ctr"/>
                      <a:r>
                        <a:rPr lang="fr-FR" sz="1600" b="1" i="0" u="none" strike="noStrike" cap="none" dirty="0">
                          <a:solidFill>
                            <a:srgbClr val="5963AB"/>
                          </a:solidFill>
                          <a:latin typeface="Merienda One" panose="02000000000000000000" pitchFamily="2" charset="0"/>
                          <a:ea typeface="Bellota Text"/>
                          <a:cs typeface="Bellota Text"/>
                          <a:sym typeface="Arial"/>
                        </a:rPr>
                        <a:t>Point d’étape</a:t>
                      </a:r>
                    </a:p>
                  </a:txBody>
                  <a:tcPr/>
                </a:tc>
                <a:extLst>
                  <a:ext uri="{0D108BD9-81ED-4DB2-BD59-A6C34878D82A}">
                    <a16:rowId xmlns:a16="http://schemas.microsoft.com/office/drawing/2014/main" xmlns="" val="10000"/>
                  </a:ext>
                </a:extLst>
              </a:tr>
            </a:tbl>
          </a:graphicData>
        </a:graphic>
      </p:graphicFrame>
      <p:sp>
        <p:nvSpPr>
          <p:cNvPr id="4" name="Google Shape;1084;p72"/>
          <p:cNvSpPr txBox="1">
            <a:spLocks/>
          </p:cNvSpPr>
          <p:nvPr/>
        </p:nvSpPr>
        <p:spPr>
          <a:xfrm>
            <a:off x="299828" y="-36377"/>
            <a:ext cx="8544343"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budgets participatifs de votre quartier</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177010851"/>
              </p:ext>
            </p:extLst>
          </p:nvPr>
        </p:nvGraphicFramePr>
        <p:xfrm>
          <a:off x="144779" y="871991"/>
          <a:ext cx="8854440" cy="1055815"/>
        </p:xfrm>
        <a:graphic>
          <a:graphicData uri="http://schemas.openxmlformats.org/drawingml/2006/table">
            <a:tbl>
              <a:tblPr firstRow="1" bandRow="1">
                <a:tableStyleId>{9BC0106F-0DC3-48D0-A351-AE628A4A27E8}</a:tableStyleId>
              </a:tblPr>
              <a:tblGrid>
                <a:gridCol w="4049916">
                  <a:extLst>
                    <a:ext uri="{9D8B030D-6E8A-4147-A177-3AD203B41FA5}">
                      <a16:colId xmlns:a16="http://schemas.microsoft.com/office/drawing/2014/main" xmlns="" val="20000"/>
                    </a:ext>
                  </a:extLst>
                </a:gridCol>
                <a:gridCol w="4804524">
                  <a:extLst>
                    <a:ext uri="{9D8B030D-6E8A-4147-A177-3AD203B41FA5}">
                      <a16:colId xmlns:a16="http://schemas.microsoft.com/office/drawing/2014/main" xmlns="" val="20001"/>
                    </a:ext>
                  </a:extLst>
                </a:gridCol>
              </a:tblGrid>
              <a:tr h="822439">
                <a:tc>
                  <a:txBody>
                    <a:bodyPr/>
                    <a:lstStyle/>
                    <a:p>
                      <a:pPr algn="l">
                        <a:lnSpc>
                          <a:spcPct val="107000"/>
                        </a:lnSpc>
                        <a:spcAft>
                          <a:spcPts val="800"/>
                        </a:spcAft>
                      </a:pPr>
                      <a:r>
                        <a:rPr lang="fr-FR" sz="1200" dirty="0">
                          <a:solidFill>
                            <a:srgbClr val="F2A841"/>
                          </a:solidFill>
                          <a:effectLst/>
                          <a:latin typeface="+mn-lt"/>
                          <a:ea typeface="Calibri" panose="020F0502020204030204" pitchFamily="34" charset="0"/>
                          <a:cs typeface="Calibri" panose="020F0502020204030204" pitchFamily="34" charset="0"/>
                        </a:rPr>
                        <a:t>3. Installation de jardinières sur le mobilier urbain des principales rues du cœur de ville : où seront installées les dernières jardinières ?</a:t>
                      </a:r>
                    </a:p>
                  </a:txBody>
                  <a:tcPr/>
                </a:tc>
                <a:tc>
                  <a:txBody>
                    <a:bodyPr/>
                    <a:lstStyle/>
                    <a:p>
                      <a:pPr>
                        <a:lnSpc>
                          <a:spcPct val="107000"/>
                        </a:lnSpc>
                        <a:spcAft>
                          <a:spcPts val="800"/>
                        </a:spcAft>
                      </a:pPr>
                      <a:r>
                        <a:rPr lang="fr-FR" sz="1200" dirty="0">
                          <a:solidFill>
                            <a:srgbClr val="5963AB"/>
                          </a:solidFill>
                          <a:effectLst/>
                          <a:latin typeface="+mn-lt"/>
                          <a:ea typeface="Calibri" panose="020F0502020204030204" pitchFamily="34" charset="0"/>
                          <a:cs typeface="Calibri" panose="020F0502020204030204" pitchFamily="34" charset="0"/>
                        </a:rPr>
                        <a:t>4 jardinières </a:t>
                      </a:r>
                      <a:r>
                        <a:rPr lang="fr-FR" sz="1200" b="0" i="0" u="none" strike="noStrike" cap="none" dirty="0">
                          <a:solidFill>
                            <a:srgbClr val="5963AB"/>
                          </a:solidFill>
                          <a:effectLst/>
                          <a:latin typeface="+mn-lt"/>
                          <a:ea typeface="Calibri" panose="020F0502020204030204" pitchFamily="34" charset="0"/>
                          <a:cs typeface="Calibri" panose="020F0502020204030204" pitchFamily="34" charset="0"/>
                          <a:sym typeface="Arial"/>
                        </a:rPr>
                        <a:t>ont été installées devant </a:t>
                      </a:r>
                      <a:r>
                        <a:rPr lang="fr-FR" sz="1200" dirty="0">
                          <a:solidFill>
                            <a:srgbClr val="5963AB"/>
                          </a:solidFill>
                          <a:effectLst/>
                          <a:latin typeface="+mn-lt"/>
                          <a:ea typeface="Calibri" panose="020F0502020204030204" pitchFamily="34" charset="0"/>
                          <a:cs typeface="Calibri" panose="020F0502020204030204" pitchFamily="34" charset="0"/>
                        </a:rPr>
                        <a:t>le Franprix aux endroits sollicités par le conseil de quartier. Les bornes de chantier installées en amont du parvis de la piscine seront également remplacées par des jardinières en pierre (celles qui étaient installées place Victor Hugo). </a:t>
                      </a:r>
                      <a:endParaRPr lang="fr-FR" sz="1200" dirty="0">
                        <a:solidFill>
                          <a:srgbClr val="5963AB"/>
                        </a:solidFill>
                        <a:effectLst/>
                        <a:highlight>
                          <a:srgbClr val="FFFF00"/>
                        </a:highlight>
                        <a:latin typeface="+mn-lt"/>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2"/>
                  </a:ext>
                </a:extLst>
              </a:tr>
            </a:tbl>
          </a:graphicData>
        </a:graphic>
      </p:graphicFrame>
      <p:pic>
        <p:nvPicPr>
          <p:cNvPr id="5" name="Image 4">
            <a:extLst>
              <a:ext uri="{FF2B5EF4-FFF2-40B4-BE49-F238E27FC236}">
                <a16:creationId xmlns:a16="http://schemas.microsoft.com/office/drawing/2014/main" xmlns="" id="{6D29D6A7-817B-4975-AAC9-02C454076A01}"/>
              </a:ext>
            </a:extLst>
          </p:cNvPr>
          <p:cNvPicPr>
            <a:picLocks noChangeAspect="1"/>
          </p:cNvPicPr>
          <p:nvPr/>
        </p:nvPicPr>
        <p:blipFill>
          <a:blip r:embed="rId3"/>
          <a:stretch>
            <a:fillRect/>
          </a:stretch>
        </p:blipFill>
        <p:spPr>
          <a:xfrm>
            <a:off x="2547438" y="2026444"/>
            <a:ext cx="4013201" cy="3009901"/>
          </a:xfrm>
          <a:prstGeom prst="rect">
            <a:avLst/>
          </a:prstGeom>
        </p:spPr>
      </p:pic>
      <p:pic>
        <p:nvPicPr>
          <p:cNvPr id="8" name="Image 7">
            <a:extLst>
              <a:ext uri="{FF2B5EF4-FFF2-40B4-BE49-F238E27FC236}">
                <a16:creationId xmlns:a16="http://schemas.microsoft.com/office/drawing/2014/main" xmlns="" id="{3968C089-C3F9-42AC-82B0-037D36023C06}"/>
              </a:ext>
            </a:extLst>
          </p:cNvPr>
          <p:cNvPicPr>
            <a:picLocks noChangeAspect="1"/>
          </p:cNvPicPr>
          <p:nvPr/>
        </p:nvPicPr>
        <p:blipFill rotWithShape="1">
          <a:blip r:embed="rId4"/>
          <a:srcRect l="21872" r="3412" b="27448"/>
          <a:stretch/>
        </p:blipFill>
        <p:spPr>
          <a:xfrm>
            <a:off x="6705873" y="2026444"/>
            <a:ext cx="2285726" cy="2959345"/>
          </a:xfrm>
          <a:prstGeom prst="rect">
            <a:avLst/>
          </a:prstGeom>
        </p:spPr>
      </p:pic>
      <p:pic>
        <p:nvPicPr>
          <p:cNvPr id="10" name="Image 9">
            <a:extLst>
              <a:ext uri="{FF2B5EF4-FFF2-40B4-BE49-F238E27FC236}">
                <a16:creationId xmlns:a16="http://schemas.microsoft.com/office/drawing/2014/main" xmlns="" id="{F7F05833-2640-48CF-8EEE-46E0E52D3D91}"/>
              </a:ext>
            </a:extLst>
          </p:cNvPr>
          <p:cNvPicPr>
            <a:picLocks noChangeAspect="1"/>
          </p:cNvPicPr>
          <p:nvPr/>
        </p:nvPicPr>
        <p:blipFill>
          <a:blip r:embed="rId5"/>
          <a:stretch>
            <a:fillRect/>
          </a:stretch>
        </p:blipFill>
        <p:spPr>
          <a:xfrm>
            <a:off x="144779" y="2001166"/>
            <a:ext cx="2257425" cy="3009900"/>
          </a:xfrm>
          <a:prstGeom prst="rect">
            <a:avLst/>
          </a:prstGeom>
        </p:spPr>
      </p:pic>
    </p:spTree>
    <p:extLst>
      <p:ext uri="{BB962C8B-B14F-4D97-AF65-F5344CB8AC3E}">
        <p14:creationId xmlns:p14="http://schemas.microsoft.com/office/powerpoint/2010/main" val="2558166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nvPr>
        </p:nvGraphicFramePr>
        <p:xfrm>
          <a:off x="152401" y="536711"/>
          <a:ext cx="8839198" cy="335280"/>
        </p:xfrm>
        <a:graphic>
          <a:graphicData uri="http://schemas.openxmlformats.org/drawingml/2006/table">
            <a:tbl>
              <a:tblPr firstRow="1" bandRow="1">
                <a:tableStyleId>{9BC0106F-0DC3-48D0-A351-AE628A4A27E8}</a:tableStyleId>
              </a:tblPr>
              <a:tblGrid>
                <a:gridCol w="4046219">
                  <a:extLst>
                    <a:ext uri="{9D8B030D-6E8A-4147-A177-3AD203B41FA5}">
                      <a16:colId xmlns:a16="http://schemas.microsoft.com/office/drawing/2014/main" xmlns="" val="20000"/>
                    </a:ext>
                  </a:extLst>
                </a:gridCol>
                <a:gridCol w="4792979">
                  <a:extLst>
                    <a:ext uri="{9D8B030D-6E8A-4147-A177-3AD203B41FA5}">
                      <a16:colId xmlns:a16="http://schemas.microsoft.com/office/drawing/2014/main" xmlns="" val="20001"/>
                    </a:ext>
                  </a:extLst>
                </a:gridCol>
              </a:tblGrid>
              <a:tr h="294207">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Les projets</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tc>
                  <a:txBody>
                    <a:bodyPr/>
                    <a:lstStyle/>
                    <a:p>
                      <a:pPr algn="ctr"/>
                      <a:r>
                        <a:rPr lang="fr-FR" sz="1600" b="1" i="0" u="none" strike="noStrike" cap="none" dirty="0">
                          <a:solidFill>
                            <a:srgbClr val="5963AB"/>
                          </a:solidFill>
                          <a:latin typeface="Merienda One" panose="02000000000000000000" pitchFamily="2" charset="0"/>
                          <a:ea typeface="Bellota Text"/>
                          <a:cs typeface="Bellota Text"/>
                          <a:sym typeface="Arial"/>
                        </a:rPr>
                        <a:t>Point d’étape</a:t>
                      </a:r>
                    </a:p>
                  </a:txBody>
                  <a:tcPr/>
                </a:tc>
                <a:extLst>
                  <a:ext uri="{0D108BD9-81ED-4DB2-BD59-A6C34878D82A}">
                    <a16:rowId xmlns:a16="http://schemas.microsoft.com/office/drawing/2014/main" xmlns="" val="10000"/>
                  </a:ext>
                </a:extLst>
              </a:tr>
            </a:tbl>
          </a:graphicData>
        </a:graphic>
      </p:graphicFrame>
      <p:sp>
        <p:nvSpPr>
          <p:cNvPr id="4" name="Google Shape;1084;p72"/>
          <p:cNvSpPr txBox="1">
            <a:spLocks/>
          </p:cNvSpPr>
          <p:nvPr/>
        </p:nvSpPr>
        <p:spPr>
          <a:xfrm>
            <a:off x="299828" y="-36377"/>
            <a:ext cx="8544343"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budgets participatifs de votre quartier</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3796390130"/>
              </p:ext>
            </p:extLst>
          </p:nvPr>
        </p:nvGraphicFramePr>
        <p:xfrm>
          <a:off x="144779" y="871991"/>
          <a:ext cx="8854440" cy="992553"/>
        </p:xfrm>
        <a:graphic>
          <a:graphicData uri="http://schemas.openxmlformats.org/drawingml/2006/table">
            <a:tbl>
              <a:tblPr firstRow="1" bandRow="1">
                <a:tableStyleId>{9BC0106F-0DC3-48D0-A351-AE628A4A27E8}</a:tableStyleId>
              </a:tblPr>
              <a:tblGrid>
                <a:gridCol w="4049916">
                  <a:extLst>
                    <a:ext uri="{9D8B030D-6E8A-4147-A177-3AD203B41FA5}">
                      <a16:colId xmlns:a16="http://schemas.microsoft.com/office/drawing/2014/main" xmlns="" val="20000"/>
                    </a:ext>
                  </a:extLst>
                </a:gridCol>
                <a:gridCol w="4804524">
                  <a:extLst>
                    <a:ext uri="{9D8B030D-6E8A-4147-A177-3AD203B41FA5}">
                      <a16:colId xmlns:a16="http://schemas.microsoft.com/office/drawing/2014/main" xmlns="" val="20001"/>
                    </a:ext>
                  </a:extLst>
                </a:gridCol>
              </a:tblGrid>
              <a:tr h="992553">
                <a:tc>
                  <a:txBody>
                    <a:bodyPr/>
                    <a:lstStyle/>
                    <a:p>
                      <a:pPr algn="l">
                        <a:lnSpc>
                          <a:spcPct val="107000"/>
                        </a:lnSpc>
                        <a:spcAft>
                          <a:spcPts val="800"/>
                        </a:spcAft>
                      </a:pPr>
                      <a:r>
                        <a:rPr lang="fr-FR" sz="1200" dirty="0">
                          <a:solidFill>
                            <a:srgbClr val="F2A841"/>
                          </a:solidFill>
                          <a:effectLst/>
                          <a:latin typeface="+mn-lt"/>
                          <a:ea typeface="Calibri" panose="020F0502020204030204" pitchFamily="34" charset="0"/>
                          <a:cs typeface="Calibri" panose="020F0502020204030204" pitchFamily="34" charset="0"/>
                        </a:rPr>
                        <a:t>4. Verdir les abris-bus et végétaliser des toits et des murs pour créer des notes de verdure dans le tissu urbain : où on est-on dans l’avancée du projet ? </a:t>
                      </a:r>
                    </a:p>
                  </a:txBody>
                  <a:tcPr/>
                </a:tc>
                <a:tc>
                  <a:txBody>
                    <a:bodyPr/>
                    <a:lstStyle/>
                    <a:p>
                      <a:pPr>
                        <a:lnSpc>
                          <a:spcPct val="107000"/>
                        </a:lnSpc>
                        <a:spcAft>
                          <a:spcPts val="800"/>
                        </a:spcAft>
                      </a:pPr>
                      <a:r>
                        <a:rPr lang="fr-FR" sz="1200" dirty="0">
                          <a:solidFill>
                            <a:srgbClr val="5963AB"/>
                          </a:solidFill>
                          <a:effectLst/>
                          <a:latin typeface="+mn-lt"/>
                          <a:ea typeface="Calibri" panose="020F0502020204030204" pitchFamily="34" charset="0"/>
                          <a:cs typeface="Calibri" panose="020F0502020204030204" pitchFamily="34" charset="0"/>
                        </a:rPr>
                        <a:t>La municipalité a rencontré JCDECAUX début mai à ce sujet qui a présenté une solution d’abribus végétalisé. Celui sur l’avenue Eugène Thomas à l’angle avec l’avenue de Fontainebleau pourra être végétalisé (délai de mise en œuvre d’un an). </a:t>
                      </a:r>
                    </a:p>
                  </a:txBody>
                  <a:tcPr/>
                </a:tc>
                <a:extLst>
                  <a:ext uri="{0D108BD9-81ED-4DB2-BD59-A6C34878D82A}">
                    <a16:rowId xmlns:a16="http://schemas.microsoft.com/office/drawing/2014/main" xmlns="" val="452988609"/>
                  </a:ext>
                </a:extLst>
              </a:tr>
            </a:tbl>
          </a:graphicData>
        </a:graphic>
      </p:graphicFrame>
    </p:spTree>
    <p:extLst>
      <p:ext uri="{BB962C8B-B14F-4D97-AF65-F5344CB8AC3E}">
        <p14:creationId xmlns:p14="http://schemas.microsoft.com/office/powerpoint/2010/main" val="1208148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2405659" y="1715827"/>
            <a:ext cx="6593075" cy="1905600"/>
          </a:xfrm>
          <a:prstGeom prst="rect">
            <a:avLst/>
          </a:prstGeom>
        </p:spPr>
        <p:txBody>
          <a:bodyPr spcFirstLastPara="1" wrap="square" lIns="91425" tIns="91425" rIns="91425" bIns="91425" anchor="ctr" anchorCtr="0">
            <a:noAutofit/>
          </a:bodyPr>
          <a:lstStyle/>
          <a:p>
            <a:pPr marL="0" lvl="0" indent="0" algn="l"/>
            <a:r>
              <a:rPr lang="fr-FR" sz="4800" dirty="0">
                <a:solidFill>
                  <a:srgbClr val="F2A841"/>
                </a:solidFill>
                <a:latin typeface="Merienda One" panose="020B0604020202020204" charset="0"/>
                <a:cs typeface="Merienda One" panose="020B0604020202020204" charset="0"/>
              </a:rPr>
              <a:t>Les orientations budgétaires 2025</a:t>
            </a:r>
          </a:p>
        </p:txBody>
      </p:sp>
      <p:grpSp>
        <p:nvGrpSpPr>
          <p:cNvPr id="2" name="Groupe 1"/>
          <p:cNvGrpSpPr/>
          <p:nvPr/>
        </p:nvGrpSpPr>
        <p:grpSpPr>
          <a:xfrm>
            <a:off x="0" y="3903577"/>
            <a:ext cx="3794733" cy="1300750"/>
            <a:chOff x="0" y="3903577"/>
            <a:chExt cx="3794733" cy="1300750"/>
          </a:xfrm>
        </p:grpSpPr>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0" name="Google Shape;541;p51"/>
          <p:cNvSpPr/>
          <p:nvPr/>
        </p:nvSpPr>
        <p:spPr>
          <a:xfrm>
            <a:off x="390542" y="1657300"/>
            <a:ext cx="1901249" cy="1858704"/>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6F26"/>
              </a:solidFill>
            </a:endParaRPr>
          </a:p>
        </p:txBody>
      </p:sp>
      <p:sp>
        <p:nvSpPr>
          <p:cNvPr id="11" name="Google Shape;543;p51"/>
          <p:cNvSpPr txBox="1">
            <a:spLocks/>
          </p:cNvSpPr>
          <p:nvPr/>
        </p:nvSpPr>
        <p:spPr>
          <a:xfrm>
            <a:off x="458717" y="1942552"/>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8000" dirty="0">
                <a:solidFill>
                  <a:schemeClr val="bg1"/>
                </a:solidFill>
                <a:latin typeface="Merienda One" panose="020B0604020202020204" charset="0"/>
              </a:rPr>
              <a:t>3</a:t>
            </a:r>
          </a:p>
        </p:txBody>
      </p:sp>
    </p:spTree>
    <p:extLst>
      <p:ext uri="{BB962C8B-B14F-4D97-AF65-F5344CB8AC3E}">
        <p14:creationId xmlns:p14="http://schemas.microsoft.com/office/powerpoint/2010/main" val="2857559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3" name="Image 2">
            <a:extLst>
              <a:ext uri="{FF2B5EF4-FFF2-40B4-BE49-F238E27FC236}">
                <a16:creationId xmlns:a16="http://schemas.microsoft.com/office/drawing/2014/main" xmlns="" id="{EA0539F8-F728-47DB-98FB-1C1808EE1DC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081709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1979117" y="1786637"/>
            <a:ext cx="7087246" cy="1905600"/>
          </a:xfrm>
          <a:prstGeom prst="rect">
            <a:avLst/>
          </a:prstGeom>
        </p:spPr>
        <p:txBody>
          <a:bodyPr spcFirstLastPara="1" wrap="square" lIns="91425" tIns="91425" rIns="91425" bIns="91425" anchor="ctr" anchorCtr="0">
            <a:noAutofit/>
          </a:bodyPr>
          <a:lstStyle/>
          <a:p>
            <a:pPr marL="0" indent="0" algn="l">
              <a:lnSpc>
                <a:spcPct val="100000"/>
              </a:lnSpc>
            </a:pPr>
            <a:r>
              <a:rPr lang="fr-FR" sz="4200" dirty="0">
                <a:solidFill>
                  <a:srgbClr val="F2A841"/>
                </a:solidFill>
                <a:latin typeface="Merienda One" panose="02000000000000000000" pitchFamily="2" charset="0"/>
                <a:ea typeface="Segoe UI Black" panose="020B0A02040204020203" pitchFamily="34" charset="0"/>
                <a:cs typeface="Merienda One" panose="020B0604020202020204" charset="0"/>
              </a:rPr>
              <a:t>L’avancement des travaux dans les différents squares de la Ville</a:t>
            </a:r>
          </a:p>
        </p:txBody>
      </p:sp>
      <p:grpSp>
        <p:nvGrpSpPr>
          <p:cNvPr id="2" name="Groupe 1"/>
          <p:cNvGrpSpPr/>
          <p:nvPr/>
        </p:nvGrpSpPr>
        <p:grpSpPr>
          <a:xfrm>
            <a:off x="0" y="3903577"/>
            <a:ext cx="3794733" cy="1300750"/>
            <a:chOff x="0" y="3903577"/>
            <a:chExt cx="3794733" cy="1300750"/>
          </a:xfrm>
        </p:grpSpPr>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0" name="Google Shape;541;p51"/>
          <p:cNvSpPr/>
          <p:nvPr/>
        </p:nvSpPr>
        <p:spPr>
          <a:xfrm>
            <a:off x="152899" y="1709520"/>
            <a:ext cx="1762033" cy="1729367"/>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6F26"/>
              </a:solidFill>
            </a:endParaRPr>
          </a:p>
        </p:txBody>
      </p:sp>
      <p:sp>
        <p:nvSpPr>
          <p:cNvPr id="11" name="Google Shape;543;p51"/>
          <p:cNvSpPr txBox="1">
            <a:spLocks/>
          </p:cNvSpPr>
          <p:nvPr/>
        </p:nvSpPr>
        <p:spPr>
          <a:xfrm>
            <a:off x="197515" y="1959574"/>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6000" dirty="0">
                <a:solidFill>
                  <a:schemeClr val="bg1"/>
                </a:solidFill>
                <a:latin typeface="Merienda One" panose="020B0604020202020204" charset="0"/>
              </a:rPr>
              <a:t>4</a:t>
            </a:r>
          </a:p>
        </p:txBody>
      </p:sp>
    </p:spTree>
    <p:extLst>
      <p:ext uri="{BB962C8B-B14F-4D97-AF65-F5344CB8AC3E}">
        <p14:creationId xmlns:p14="http://schemas.microsoft.com/office/powerpoint/2010/main" val="3533890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8" name="Google Shape;500;p46"/>
          <p:cNvSpPr/>
          <p:nvPr/>
        </p:nvSpPr>
        <p:spPr>
          <a:xfrm rot="10800000">
            <a:off x="5349264" y="-3"/>
            <a:ext cx="3794733" cy="466043"/>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1;p46"/>
          <p:cNvSpPr/>
          <p:nvPr/>
        </p:nvSpPr>
        <p:spPr>
          <a:xfrm>
            <a:off x="7460633" y="-184334"/>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nvGrpSpPr>
          <p:cNvPr id="7" name="Groupe 6"/>
          <p:cNvGrpSpPr/>
          <p:nvPr/>
        </p:nvGrpSpPr>
        <p:grpSpPr>
          <a:xfrm>
            <a:off x="0" y="3903577"/>
            <a:ext cx="3794733" cy="1300750"/>
            <a:chOff x="0" y="3903577"/>
            <a:chExt cx="3794733" cy="1300750"/>
          </a:xfrm>
        </p:grpSpPr>
        <p:sp>
          <p:nvSpPr>
            <p:cNvPr id="1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12"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2" name="Rectangle 1">
            <a:extLst>
              <a:ext uri="{FF2B5EF4-FFF2-40B4-BE49-F238E27FC236}">
                <a16:creationId xmlns:a16="http://schemas.microsoft.com/office/drawing/2014/main" xmlns="" id="{6FB2CB37-5EB6-4C57-8874-CF45F50B3A86}"/>
              </a:ext>
            </a:extLst>
          </p:cNvPr>
          <p:cNvSpPr/>
          <p:nvPr/>
        </p:nvSpPr>
        <p:spPr>
          <a:xfrm>
            <a:off x="147877" y="444402"/>
            <a:ext cx="8848246" cy="3600986"/>
          </a:xfrm>
          <a:prstGeom prst="rect">
            <a:avLst/>
          </a:prstGeom>
        </p:spPr>
        <p:txBody>
          <a:bodyPr wrap="square">
            <a:spAutoFit/>
          </a:bodyPr>
          <a:lstStyle/>
          <a:p>
            <a:pPr>
              <a:buSzPts val="1000"/>
              <a:tabLst>
                <a:tab pos="457200" algn="l"/>
              </a:tabLst>
            </a:pPr>
            <a:r>
              <a:rPr lang="fr-FR" sz="1600" b="1" dirty="0">
                <a:solidFill>
                  <a:srgbClr val="FDB143"/>
                </a:solidFill>
                <a:latin typeface="Merienda One" panose="02000000000000000000" pitchFamily="2" charset="0"/>
                <a:ea typeface="Calibri" panose="020F0502020204030204" pitchFamily="34" charset="0"/>
              </a:rPr>
              <a:t>Place Victor Hugo</a:t>
            </a:r>
            <a:r>
              <a:rPr lang="fr-FR" dirty="0"/>
              <a:t/>
            </a:r>
            <a:br>
              <a:rPr lang="fr-FR" dirty="0"/>
            </a:br>
            <a:r>
              <a:rPr lang="fr-FR" dirty="0">
                <a:solidFill>
                  <a:srgbClr val="5963AB"/>
                </a:solidFill>
              </a:rPr>
              <a:t>Réaménagée en 2025, la place Victor-Hugo est lauréate du programme Nature 2025, elle accueille désormais une trame verte renforcée, des plantes comestibles dans la pépinière maraîchère et dans les jardinières, un verger escarpé, ainsi que des espaces de graminées champêtres. Plus de  2 500 m² ont été rendus à la terre et un inventaire régulier de la faune (mésanges, perruches) est réalisé. Les sols sont aussi désimperméabilisés pour favoriser la biodiversité.  </a:t>
            </a:r>
          </a:p>
          <a:p>
            <a:pPr>
              <a:buSzPts val="1000"/>
              <a:tabLst>
                <a:tab pos="457200" algn="l"/>
              </a:tabLst>
            </a:pPr>
            <a:endParaRPr lang="fr-FR" dirty="0">
              <a:solidFill>
                <a:srgbClr val="5963AB"/>
              </a:solidFill>
              <a:ea typeface="Calibri" panose="020F0502020204030204" pitchFamily="34" charset="0"/>
            </a:endParaRPr>
          </a:p>
          <a:p>
            <a:pPr>
              <a:buSzPts val="1000"/>
              <a:tabLst>
                <a:tab pos="457200" algn="l"/>
              </a:tabLst>
            </a:pPr>
            <a:r>
              <a:rPr lang="fr-FR" sz="1600" b="1" dirty="0">
                <a:solidFill>
                  <a:srgbClr val="FDB143"/>
                </a:solidFill>
                <a:latin typeface="Merienda One" panose="02000000000000000000" pitchFamily="2" charset="0"/>
                <a:ea typeface="Calibri" panose="020F0502020204030204" pitchFamily="34" charset="0"/>
              </a:rPr>
              <a:t>Square Jules Guesde </a:t>
            </a:r>
          </a:p>
          <a:p>
            <a:pPr>
              <a:buSzPts val="1000"/>
              <a:tabLst>
                <a:tab pos="457200" algn="l"/>
              </a:tabLst>
            </a:pPr>
            <a:r>
              <a:rPr lang="fr-FR" dirty="0">
                <a:solidFill>
                  <a:srgbClr val="5963AB"/>
                </a:solidFill>
                <a:ea typeface="Calibri" panose="020F0502020204030204" pitchFamily="34" charset="0"/>
              </a:rPr>
              <a:t>Fermée plusieurs années en raison des travaux de la ligne 14, le square Jules Guesde va rouvrir totalement transformé à l’été 2025 : plus de 3 000m² repensés avec une nouvelle aire de jeux, une pergola, des bains de soleil et une végétation diversifiée. </a:t>
            </a:r>
          </a:p>
          <a:p>
            <a:pPr>
              <a:buSzPts val="1000"/>
              <a:tabLst>
                <a:tab pos="457200" algn="l"/>
              </a:tabLst>
            </a:pPr>
            <a:endParaRPr lang="fr-FR" dirty="0">
              <a:solidFill>
                <a:srgbClr val="5963AB"/>
              </a:solidFill>
              <a:ea typeface="Calibri" panose="020F0502020204030204" pitchFamily="34" charset="0"/>
            </a:endParaRPr>
          </a:p>
          <a:p>
            <a:pPr>
              <a:buSzPts val="1000"/>
              <a:tabLst>
                <a:tab pos="457200" algn="l"/>
              </a:tabLst>
            </a:pPr>
            <a:r>
              <a:rPr lang="fr-FR" sz="1600" b="1" dirty="0">
                <a:solidFill>
                  <a:srgbClr val="FDB143"/>
                </a:solidFill>
                <a:latin typeface="Merienda One" panose="02000000000000000000" pitchFamily="2" charset="0"/>
                <a:ea typeface="Calibri" panose="020F0502020204030204" pitchFamily="34" charset="0"/>
              </a:rPr>
              <a:t>Square Simone-Weil  </a:t>
            </a:r>
            <a:r>
              <a:rPr lang="fr-FR" dirty="0">
                <a:solidFill>
                  <a:srgbClr val="5963AB"/>
                </a:solidFill>
                <a:ea typeface="Calibri" panose="020F0502020204030204" pitchFamily="34" charset="0"/>
              </a:rPr>
              <a:t/>
            </a:r>
            <a:br>
              <a:rPr lang="fr-FR" dirty="0">
                <a:solidFill>
                  <a:srgbClr val="5963AB"/>
                </a:solidFill>
                <a:ea typeface="Calibri" panose="020F0502020204030204" pitchFamily="34" charset="0"/>
              </a:rPr>
            </a:br>
            <a:r>
              <a:rPr lang="fr-FR" dirty="0">
                <a:solidFill>
                  <a:srgbClr val="5963AB"/>
                </a:solidFill>
                <a:ea typeface="Calibri" panose="020F0502020204030204" pitchFamily="34" charset="0"/>
              </a:rPr>
              <a:t>Il offre 620m² de plantations, une aire de jeux, 38 nouveaux arbres et des cheminements perméables. Un pigeonnier contraceptif et des haies viendront compléter l’aménagement. </a:t>
            </a:r>
          </a:p>
          <a:p>
            <a:pPr>
              <a:buSzPts val="1000"/>
              <a:tabLst>
                <a:tab pos="457200" algn="l"/>
              </a:tabLst>
            </a:pPr>
            <a:endParaRPr lang="fr-FR" dirty="0">
              <a:solidFill>
                <a:srgbClr val="5963AB"/>
              </a:solidFill>
              <a:ea typeface="Calibri" panose="020F0502020204030204" pitchFamily="34" charset="0"/>
            </a:endParaRPr>
          </a:p>
        </p:txBody>
      </p:sp>
    </p:spTree>
    <p:extLst>
      <p:ext uri="{BB962C8B-B14F-4D97-AF65-F5344CB8AC3E}">
        <p14:creationId xmlns:p14="http://schemas.microsoft.com/office/powerpoint/2010/main" val="199337631"/>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8" name="Google Shape;500;p46"/>
          <p:cNvSpPr/>
          <p:nvPr/>
        </p:nvSpPr>
        <p:spPr>
          <a:xfrm rot="10800000">
            <a:off x="5349264" y="-3"/>
            <a:ext cx="3794733" cy="466043"/>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1;p46"/>
          <p:cNvSpPr/>
          <p:nvPr/>
        </p:nvSpPr>
        <p:spPr>
          <a:xfrm>
            <a:off x="7460633" y="-184334"/>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nvGrpSpPr>
          <p:cNvPr id="7" name="Groupe 6"/>
          <p:cNvGrpSpPr/>
          <p:nvPr/>
        </p:nvGrpSpPr>
        <p:grpSpPr>
          <a:xfrm>
            <a:off x="0" y="3903577"/>
            <a:ext cx="3794733" cy="1300750"/>
            <a:chOff x="0" y="3903577"/>
            <a:chExt cx="3794733" cy="1300750"/>
          </a:xfrm>
        </p:grpSpPr>
        <p:sp>
          <p:nvSpPr>
            <p:cNvPr id="1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12"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2" name="Rectangle 1">
            <a:extLst>
              <a:ext uri="{FF2B5EF4-FFF2-40B4-BE49-F238E27FC236}">
                <a16:creationId xmlns:a16="http://schemas.microsoft.com/office/drawing/2014/main" xmlns="" id="{6FB2CB37-5EB6-4C57-8874-CF45F50B3A86}"/>
              </a:ext>
            </a:extLst>
          </p:cNvPr>
          <p:cNvSpPr/>
          <p:nvPr/>
        </p:nvSpPr>
        <p:spPr>
          <a:xfrm>
            <a:off x="147877" y="444402"/>
            <a:ext cx="8848246" cy="2092881"/>
          </a:xfrm>
          <a:prstGeom prst="rect">
            <a:avLst/>
          </a:prstGeom>
        </p:spPr>
        <p:txBody>
          <a:bodyPr wrap="square">
            <a:spAutoFit/>
          </a:bodyPr>
          <a:lstStyle/>
          <a:p>
            <a:pPr>
              <a:buSzPts val="1000"/>
              <a:tabLst>
                <a:tab pos="457200" algn="l"/>
              </a:tabLst>
            </a:pPr>
            <a:r>
              <a:rPr lang="fr-FR" sz="1600" b="1" dirty="0">
                <a:solidFill>
                  <a:srgbClr val="FDB143"/>
                </a:solidFill>
                <a:latin typeface="Merienda One" panose="02000000000000000000" pitchFamily="2" charset="0"/>
                <a:ea typeface="Calibri" panose="020F0502020204030204" pitchFamily="34" charset="0"/>
              </a:rPr>
              <a:t>Square Edith Piaf </a:t>
            </a:r>
          </a:p>
          <a:p>
            <a:pPr>
              <a:buSzPts val="1000"/>
              <a:tabLst>
                <a:tab pos="457200" algn="l"/>
              </a:tabLst>
            </a:pPr>
            <a:r>
              <a:rPr lang="fr-FR" dirty="0">
                <a:solidFill>
                  <a:srgbClr val="5963AB"/>
                </a:solidFill>
                <a:ea typeface="Calibri" panose="020F0502020204030204" pitchFamily="34" charset="0"/>
              </a:rPr>
              <a:t>Le début des travaux est prévu pour septembre avec le réaménagement complet de 2800 m2 végétalisés, des jeux pour enfant, un cheminement PMR. </a:t>
            </a:r>
          </a:p>
          <a:p>
            <a:pPr>
              <a:buSzPts val="1000"/>
              <a:tabLst>
                <a:tab pos="457200" algn="l"/>
              </a:tabLst>
            </a:pPr>
            <a:endParaRPr lang="fr-FR" b="1" dirty="0">
              <a:solidFill>
                <a:srgbClr val="FDB143"/>
              </a:solidFill>
              <a:latin typeface="Merienda One" panose="02000000000000000000" pitchFamily="2" charset="0"/>
              <a:ea typeface="Calibri" panose="020F0502020204030204" pitchFamily="34" charset="0"/>
            </a:endParaRPr>
          </a:p>
          <a:p>
            <a:pPr>
              <a:buSzPts val="1000"/>
              <a:tabLst>
                <a:tab pos="457200" algn="l"/>
              </a:tabLst>
            </a:pPr>
            <a:endParaRPr lang="fr-FR" b="1" dirty="0">
              <a:solidFill>
                <a:srgbClr val="FDB143"/>
              </a:solidFill>
              <a:latin typeface="Merienda One" panose="02000000000000000000" pitchFamily="2" charset="0"/>
              <a:ea typeface="Calibri" panose="020F0502020204030204" pitchFamily="34" charset="0"/>
            </a:endParaRPr>
          </a:p>
          <a:p>
            <a:pPr>
              <a:buSzPts val="1000"/>
              <a:tabLst>
                <a:tab pos="457200" algn="l"/>
              </a:tabLst>
            </a:pPr>
            <a:r>
              <a:rPr lang="fr-FR" sz="1600" b="1" dirty="0">
                <a:solidFill>
                  <a:srgbClr val="FDB143"/>
                </a:solidFill>
                <a:latin typeface="Merienda One" panose="02000000000000000000" pitchFamily="2" charset="0"/>
                <a:ea typeface="Calibri" panose="020F0502020204030204" pitchFamily="34" charset="0"/>
              </a:rPr>
              <a:t>Parc Philippe Pinel </a:t>
            </a:r>
          </a:p>
          <a:p>
            <a:pPr>
              <a:buSzPts val="1000"/>
              <a:tabLst>
                <a:tab pos="457200" algn="l"/>
              </a:tabLst>
            </a:pPr>
            <a:r>
              <a:rPr lang="fr-FR" dirty="0">
                <a:solidFill>
                  <a:srgbClr val="5963AB"/>
                </a:solidFill>
                <a:ea typeface="Calibri" panose="020F0502020204030204" pitchFamily="34" charset="0"/>
              </a:rPr>
              <a:t>Le parc de 1,2 ha Philippe Pinel accueille des hôtels à insectes, une tonte tardive, des chauves-souris, des hérissons, un pigeonnier contraceptif. Le jeu pour enfant « araignée » a été enlevé pour des questions de sécurité, mais il est prévu d’y remettre des jeux ludiques pour les plus petits et les plus grands. </a:t>
            </a:r>
          </a:p>
        </p:txBody>
      </p:sp>
    </p:spTree>
    <p:extLst>
      <p:ext uri="{BB962C8B-B14F-4D97-AF65-F5344CB8AC3E}">
        <p14:creationId xmlns:p14="http://schemas.microsoft.com/office/powerpoint/2010/main" val="3095499242"/>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84" name="Google Shape;1084;p72"/>
          <p:cNvSpPr txBox="1">
            <a:spLocks noGrp="1"/>
          </p:cNvSpPr>
          <p:nvPr>
            <p:ph type="title" idx="4294967295"/>
          </p:nvPr>
        </p:nvSpPr>
        <p:spPr>
          <a:xfrm>
            <a:off x="47222" y="507055"/>
            <a:ext cx="4791701" cy="5730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2A841"/>
                </a:solidFill>
                <a:latin typeface="Merienda One" panose="020B0604020202020204" charset="0"/>
              </a:rPr>
              <a:t>Vos représentantes </a:t>
            </a:r>
            <a:br>
              <a:rPr lang="en" dirty="0">
                <a:solidFill>
                  <a:srgbClr val="F2A841"/>
                </a:solidFill>
                <a:latin typeface="Merienda One" panose="020B0604020202020204" charset="0"/>
              </a:rPr>
            </a:br>
            <a:r>
              <a:rPr lang="en" dirty="0">
                <a:solidFill>
                  <a:srgbClr val="F2A841"/>
                </a:solidFill>
                <a:latin typeface="Merienda One" panose="020B0604020202020204" charset="0"/>
              </a:rPr>
              <a:t>de quartier</a:t>
            </a:r>
            <a:endParaRPr dirty="0">
              <a:solidFill>
                <a:srgbClr val="F2A841"/>
              </a:solidFill>
              <a:latin typeface="Merienda One" panose="020B0604020202020204" charset="0"/>
            </a:endParaRPr>
          </a:p>
        </p:txBody>
      </p:sp>
      <p:sp>
        <p:nvSpPr>
          <p:cNvPr id="1088" name="Google Shape;1088;p72"/>
          <p:cNvSpPr txBox="1"/>
          <p:nvPr/>
        </p:nvSpPr>
        <p:spPr>
          <a:xfrm>
            <a:off x="3615877" y="1962132"/>
            <a:ext cx="1474438" cy="464400"/>
          </a:xfrm>
          <a:prstGeom prst="rect">
            <a:avLst/>
          </a:prstGeom>
          <a:noFill/>
          <a:ln>
            <a:noFill/>
          </a:ln>
        </p:spPr>
        <p:txBody>
          <a:bodyPr spcFirstLastPara="1" wrap="square" lIns="91425" tIns="91425" rIns="91425" bIns="91425" anchor="ctr" anchorCtr="0">
            <a:noAutofit/>
          </a:bodyPr>
          <a:lstStyle/>
          <a:p>
            <a:pPr algn="ctr"/>
            <a:r>
              <a:rPr lang="en" sz="2800" b="1" dirty="0">
                <a:solidFill>
                  <a:srgbClr val="FFFFFF"/>
                </a:solidFill>
                <a:latin typeface="Merienda One" panose="020B0604020202020204" charset="0"/>
                <a:ea typeface="Ubuntu"/>
                <a:cs typeface="Ubuntu"/>
                <a:sym typeface="Ubuntu"/>
              </a:rPr>
              <a:t>10 000</a:t>
            </a:r>
            <a:endParaRPr sz="2800" b="1" dirty="0">
              <a:solidFill>
                <a:srgbClr val="FFFFFF"/>
              </a:solidFill>
              <a:latin typeface="Merienda One" panose="020B0604020202020204" charset="0"/>
              <a:ea typeface="Ubuntu"/>
              <a:cs typeface="Ubuntu"/>
              <a:sym typeface="Ubuntu"/>
            </a:endParaRPr>
          </a:p>
        </p:txBody>
      </p:sp>
      <p:grpSp>
        <p:nvGrpSpPr>
          <p:cNvPr id="28" name="Groupe 27"/>
          <p:cNvGrpSpPr/>
          <p:nvPr/>
        </p:nvGrpSpPr>
        <p:grpSpPr>
          <a:xfrm>
            <a:off x="0" y="3903577"/>
            <a:ext cx="3794733" cy="1300750"/>
            <a:chOff x="0" y="3903577"/>
            <a:chExt cx="3794733" cy="1300750"/>
          </a:xfrm>
        </p:grpSpPr>
        <p:sp>
          <p:nvSpPr>
            <p:cNvPr id="29"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endParaRPr/>
            </a:p>
          </p:txBody>
        </p:sp>
        <p:sp>
          <p:nvSpPr>
            <p:cNvPr id="30"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31"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32" name="Google Shape;501;p46"/>
          <p:cNvSpPr/>
          <p:nvPr/>
        </p:nvSpPr>
        <p:spPr>
          <a:xfrm>
            <a:off x="7505199" y="-80874"/>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6" name="ZoneTexte 5"/>
          <p:cNvSpPr txBox="1"/>
          <p:nvPr/>
        </p:nvSpPr>
        <p:spPr>
          <a:xfrm>
            <a:off x="175700" y="3168841"/>
            <a:ext cx="1489363" cy="707886"/>
          </a:xfrm>
          <a:prstGeom prst="rect">
            <a:avLst/>
          </a:prstGeom>
          <a:noFill/>
        </p:spPr>
        <p:txBody>
          <a:bodyPr wrap="square" rtlCol="0">
            <a:spAutoFit/>
          </a:bodyPr>
          <a:lstStyle/>
          <a:p>
            <a:pPr algn="ctr"/>
            <a:r>
              <a:rPr lang="fr-FR" sz="2000" dirty="0">
                <a:solidFill>
                  <a:srgbClr val="F2A841"/>
                </a:solidFill>
              </a:rPr>
              <a:t>Laurence </a:t>
            </a:r>
            <a:r>
              <a:rPr lang="fr-FR" sz="2000" dirty="0" err="1">
                <a:solidFill>
                  <a:srgbClr val="F2A841"/>
                </a:solidFill>
              </a:rPr>
              <a:t>Oget</a:t>
            </a:r>
            <a:endParaRPr lang="fr-FR" sz="2000" dirty="0">
              <a:solidFill>
                <a:srgbClr val="F2A841"/>
              </a:solidFill>
            </a:endParaRPr>
          </a:p>
        </p:txBody>
      </p:sp>
      <p:sp>
        <p:nvSpPr>
          <p:cNvPr id="17" name="ZoneTexte 16"/>
          <p:cNvSpPr txBox="1"/>
          <p:nvPr/>
        </p:nvSpPr>
        <p:spPr>
          <a:xfrm>
            <a:off x="6155973" y="3350667"/>
            <a:ext cx="3032593" cy="1261884"/>
          </a:xfrm>
          <a:prstGeom prst="rect">
            <a:avLst/>
          </a:prstGeom>
          <a:noFill/>
        </p:spPr>
        <p:txBody>
          <a:bodyPr wrap="square" rtlCol="0">
            <a:spAutoFit/>
          </a:bodyPr>
          <a:lstStyle/>
          <a:p>
            <a:r>
              <a:rPr lang="fr-FR" sz="2000" dirty="0">
                <a:solidFill>
                  <a:srgbClr val="F2A841"/>
                </a:solidFill>
              </a:rPr>
              <a:t>Anissa </a:t>
            </a:r>
            <a:r>
              <a:rPr lang="fr-FR" sz="2000" dirty="0" err="1">
                <a:solidFill>
                  <a:srgbClr val="F2A841"/>
                </a:solidFill>
              </a:rPr>
              <a:t>Azzoug</a:t>
            </a:r>
            <a:r>
              <a:rPr lang="fr-FR" sz="2000" dirty="0">
                <a:solidFill>
                  <a:srgbClr val="F2A841"/>
                </a:solidFill>
              </a:rPr>
              <a:t> </a:t>
            </a:r>
          </a:p>
          <a:p>
            <a:r>
              <a:rPr lang="fr-FR" sz="1200" dirty="0">
                <a:solidFill>
                  <a:srgbClr val="F2A841"/>
                </a:solidFill>
              </a:rPr>
              <a:t>Adjointe au Maire</a:t>
            </a:r>
          </a:p>
          <a:p>
            <a:r>
              <a:rPr lang="fr-FR" sz="1100" dirty="0">
                <a:solidFill>
                  <a:srgbClr val="F2A841"/>
                </a:solidFill>
              </a:rPr>
              <a:t>chargée de la culture, de l’égalité et des droits des femmes</a:t>
            </a:r>
          </a:p>
          <a:p>
            <a:r>
              <a:rPr lang="fr-FR" sz="1100" dirty="0">
                <a:solidFill>
                  <a:srgbClr val="F2A841"/>
                </a:solidFill>
              </a:rPr>
              <a:t>chargée du conseil de quartier </a:t>
            </a:r>
            <a:r>
              <a:rPr lang="fr-FR" sz="1100" dirty="0" err="1">
                <a:solidFill>
                  <a:srgbClr val="F2A841"/>
                </a:solidFill>
              </a:rPr>
              <a:t>Barnufles</a:t>
            </a:r>
            <a:r>
              <a:rPr lang="fr-FR" sz="1100" dirty="0">
                <a:solidFill>
                  <a:srgbClr val="F2A841"/>
                </a:solidFill>
              </a:rPr>
              <a:t>-Cœur de Ville </a:t>
            </a:r>
          </a:p>
        </p:txBody>
      </p:sp>
      <p:sp>
        <p:nvSpPr>
          <p:cNvPr id="18" name="Google Shape;1084;p72"/>
          <p:cNvSpPr txBox="1">
            <a:spLocks/>
          </p:cNvSpPr>
          <p:nvPr/>
        </p:nvSpPr>
        <p:spPr>
          <a:xfrm>
            <a:off x="5888785" y="469735"/>
            <a:ext cx="2982578"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r>
              <a:rPr lang="fr-FR" dirty="0">
                <a:solidFill>
                  <a:srgbClr val="F2A841"/>
                </a:solidFill>
                <a:latin typeface="Merienda One" panose="020B0604020202020204" charset="0"/>
              </a:rPr>
              <a:t>Votre élue </a:t>
            </a:r>
          </a:p>
          <a:p>
            <a:pPr algn="ctr"/>
            <a:r>
              <a:rPr lang="fr-FR" dirty="0">
                <a:solidFill>
                  <a:srgbClr val="F2A841"/>
                </a:solidFill>
                <a:latin typeface="Merienda One" panose="020B0604020202020204" charset="0"/>
              </a:rPr>
              <a:t>de quartier</a:t>
            </a:r>
          </a:p>
        </p:txBody>
      </p:sp>
      <p:sp>
        <p:nvSpPr>
          <p:cNvPr id="5" name="Rectangle 4"/>
          <p:cNvSpPr/>
          <p:nvPr/>
        </p:nvSpPr>
        <p:spPr>
          <a:xfrm>
            <a:off x="2519603" y="3136869"/>
            <a:ext cx="1227685" cy="427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2194917" y="3106091"/>
            <a:ext cx="1552371" cy="707886"/>
          </a:xfrm>
          <a:prstGeom prst="rect">
            <a:avLst/>
          </a:prstGeom>
          <a:noFill/>
        </p:spPr>
        <p:txBody>
          <a:bodyPr wrap="square" rtlCol="0">
            <a:spAutoFit/>
          </a:bodyPr>
          <a:lstStyle/>
          <a:p>
            <a:pPr algn="ctr"/>
            <a:r>
              <a:rPr lang="fr-FR" sz="2000" dirty="0" err="1">
                <a:solidFill>
                  <a:srgbClr val="F2A841"/>
                </a:solidFill>
              </a:rPr>
              <a:t>Maïssa</a:t>
            </a:r>
            <a:r>
              <a:rPr lang="fr-FR" sz="2000" dirty="0">
                <a:solidFill>
                  <a:srgbClr val="F2A841"/>
                </a:solidFill>
              </a:rPr>
              <a:t> </a:t>
            </a:r>
            <a:br>
              <a:rPr lang="fr-FR" sz="2000" dirty="0">
                <a:solidFill>
                  <a:srgbClr val="F2A841"/>
                </a:solidFill>
              </a:rPr>
            </a:br>
            <a:r>
              <a:rPr lang="fr-FR" sz="2000" dirty="0" err="1">
                <a:solidFill>
                  <a:srgbClr val="F2A841"/>
                </a:solidFill>
              </a:rPr>
              <a:t>Megherbi</a:t>
            </a:r>
            <a:endParaRPr lang="fr-FR" sz="2000" dirty="0">
              <a:solidFill>
                <a:srgbClr val="F2A841"/>
              </a:solidFill>
            </a:endParaRPr>
          </a:p>
        </p:txBody>
      </p:sp>
      <p:pic>
        <p:nvPicPr>
          <p:cNvPr id="20" name="Image 19"/>
          <p:cNvPicPr>
            <a:picLocks noChangeAspect="1"/>
          </p:cNvPicPr>
          <p:nvPr/>
        </p:nvPicPr>
        <p:blipFill rotWithShape="1">
          <a:blip r:embed="rId3">
            <a:extLst>
              <a:ext uri="{28A0092B-C50C-407E-A947-70E740481C1C}">
                <a14:useLocalDpi xmlns:a14="http://schemas.microsoft.com/office/drawing/2010/main" val="0"/>
              </a:ext>
            </a:extLst>
          </a:blip>
          <a:srcRect l="16" t="7" r="17" b="1"/>
          <a:stretch/>
        </p:blipFill>
        <p:spPr>
          <a:xfrm>
            <a:off x="6795602" y="1526668"/>
            <a:ext cx="1419193" cy="1768098"/>
          </a:xfrm>
          <a:prstGeom prst="rect">
            <a:avLst/>
          </a:prstGeom>
        </p:spPr>
      </p:pic>
      <p:pic>
        <p:nvPicPr>
          <p:cNvPr id="21" name="Image 20"/>
          <p:cNvPicPr>
            <a:picLocks noChangeAspect="1"/>
          </p:cNvPicPr>
          <p:nvPr/>
        </p:nvPicPr>
        <p:blipFill rotWithShape="1">
          <a:blip r:embed="rId4">
            <a:extLst>
              <a:ext uri="{28A0092B-C50C-407E-A947-70E740481C1C}">
                <a14:useLocalDpi xmlns:a14="http://schemas.microsoft.com/office/drawing/2010/main" val="0"/>
              </a:ext>
            </a:extLst>
          </a:blip>
          <a:srcRect b="312"/>
          <a:stretch/>
        </p:blipFill>
        <p:spPr>
          <a:xfrm>
            <a:off x="1754924" y="1544288"/>
            <a:ext cx="2144376" cy="1595739"/>
          </a:xfrm>
          <a:prstGeom prst="rect">
            <a:avLst/>
          </a:prstGeom>
        </p:spPr>
      </p:pic>
      <p:pic>
        <p:nvPicPr>
          <p:cNvPr id="22" name="Image 21"/>
          <p:cNvPicPr>
            <a:picLocks noChangeAspect="1"/>
          </p:cNvPicPr>
          <p:nvPr/>
        </p:nvPicPr>
        <p:blipFill rotWithShape="1">
          <a:blip r:embed="rId5">
            <a:extLst>
              <a:ext uri="{28A0092B-C50C-407E-A947-70E740481C1C}">
                <a14:useLocalDpi xmlns:a14="http://schemas.microsoft.com/office/drawing/2010/main" val="0"/>
              </a:ext>
            </a:extLst>
          </a:blip>
          <a:srcRect l="187" t="243" r="47" b="119"/>
          <a:stretch/>
        </p:blipFill>
        <p:spPr>
          <a:xfrm>
            <a:off x="23766" y="1430429"/>
            <a:ext cx="1844691" cy="1738412"/>
          </a:xfrm>
          <a:prstGeom prst="rect">
            <a:avLst/>
          </a:prstGeom>
        </p:spPr>
      </p:pic>
      <p:sp>
        <p:nvSpPr>
          <p:cNvPr id="23" name="ZoneTexte 22">
            <a:extLst>
              <a:ext uri="{FF2B5EF4-FFF2-40B4-BE49-F238E27FC236}">
                <a16:creationId xmlns:a16="http://schemas.microsoft.com/office/drawing/2014/main" xmlns="" id="{9AAC6EC5-FF36-48B3-AD27-9733F0FB7CCC}"/>
              </a:ext>
            </a:extLst>
          </p:cNvPr>
          <p:cNvSpPr txBox="1"/>
          <p:nvPr/>
        </p:nvSpPr>
        <p:spPr>
          <a:xfrm>
            <a:off x="4073748" y="3195691"/>
            <a:ext cx="1489363" cy="707886"/>
          </a:xfrm>
          <a:prstGeom prst="rect">
            <a:avLst/>
          </a:prstGeom>
          <a:noFill/>
        </p:spPr>
        <p:txBody>
          <a:bodyPr wrap="square" rtlCol="0">
            <a:spAutoFit/>
          </a:bodyPr>
          <a:lstStyle/>
          <a:p>
            <a:pPr algn="ctr"/>
            <a:r>
              <a:rPr lang="fr-FR" sz="2000" dirty="0">
                <a:solidFill>
                  <a:srgbClr val="F2A841"/>
                </a:solidFill>
              </a:rPr>
              <a:t>Lila </a:t>
            </a:r>
          </a:p>
          <a:p>
            <a:pPr algn="ctr"/>
            <a:r>
              <a:rPr lang="fr-FR" sz="2000" dirty="0" err="1">
                <a:solidFill>
                  <a:srgbClr val="F2A841"/>
                </a:solidFill>
              </a:rPr>
              <a:t>Zegout</a:t>
            </a:r>
            <a:endParaRPr lang="fr-FR" sz="2000" dirty="0">
              <a:solidFill>
                <a:srgbClr val="F2A841"/>
              </a:solidFill>
            </a:endParaRPr>
          </a:p>
        </p:txBody>
      </p:sp>
      <p:pic>
        <p:nvPicPr>
          <p:cNvPr id="2" name="Image 1"/>
          <p:cNvPicPr>
            <a:picLocks noChangeAspect="1"/>
          </p:cNvPicPr>
          <p:nvPr/>
        </p:nvPicPr>
        <p:blipFill rotWithShape="1">
          <a:blip r:embed="rId6">
            <a:extLst>
              <a:ext uri="{28A0092B-C50C-407E-A947-70E740481C1C}">
                <a14:useLocalDpi xmlns:a14="http://schemas.microsoft.com/office/drawing/2010/main" val="0"/>
              </a:ext>
            </a:extLst>
          </a:blip>
          <a:srcRect l="14" t="11"/>
          <a:stretch/>
        </p:blipFill>
        <p:spPr>
          <a:xfrm>
            <a:off x="4182723" y="1524907"/>
            <a:ext cx="1331089" cy="1493110"/>
          </a:xfrm>
          <a:prstGeom prst="rect">
            <a:avLst/>
          </a:prstGeom>
        </p:spPr>
      </p:pic>
    </p:spTree>
    <p:extLst>
      <p:ext uri="{BB962C8B-B14F-4D97-AF65-F5344CB8AC3E}">
        <p14:creationId xmlns:p14="http://schemas.microsoft.com/office/powerpoint/2010/main" val="1423833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2329252" y="1743232"/>
            <a:ext cx="6729403" cy="1905600"/>
          </a:xfrm>
          <a:prstGeom prst="rect">
            <a:avLst/>
          </a:prstGeom>
        </p:spPr>
        <p:txBody>
          <a:bodyPr spcFirstLastPara="1" wrap="square" lIns="91425" tIns="91425" rIns="91425" bIns="91425" anchor="ctr" anchorCtr="0">
            <a:noAutofit/>
          </a:bodyPr>
          <a:lstStyle/>
          <a:p>
            <a:pPr marL="0" lvl="0" indent="0" algn="l">
              <a:lnSpc>
                <a:spcPct val="100000"/>
              </a:lnSpc>
            </a:pPr>
            <a:r>
              <a:rPr lang="fr-FR" sz="4000" dirty="0">
                <a:solidFill>
                  <a:srgbClr val="F2A841"/>
                </a:solidFill>
                <a:latin typeface="Merienda One" panose="02000000000000000000" pitchFamily="2" charset="0"/>
                <a:cs typeface="Merienda One" panose="020B0604020202020204" charset="0"/>
              </a:rPr>
              <a:t>Présentation des nouveaux dispositifs en faveur de la propreté</a:t>
            </a:r>
          </a:p>
        </p:txBody>
      </p:sp>
      <p:grpSp>
        <p:nvGrpSpPr>
          <p:cNvPr id="2" name="Groupe 1"/>
          <p:cNvGrpSpPr/>
          <p:nvPr/>
        </p:nvGrpSpPr>
        <p:grpSpPr>
          <a:xfrm>
            <a:off x="0" y="3903577"/>
            <a:ext cx="3794733" cy="1300750"/>
            <a:chOff x="0" y="3903577"/>
            <a:chExt cx="3794733" cy="1300750"/>
          </a:xfrm>
        </p:grpSpPr>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0" name="Google Shape;541;p51"/>
          <p:cNvSpPr/>
          <p:nvPr/>
        </p:nvSpPr>
        <p:spPr>
          <a:xfrm>
            <a:off x="295750" y="1663170"/>
            <a:ext cx="1901249" cy="1858704"/>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6F26"/>
              </a:solidFill>
            </a:endParaRPr>
          </a:p>
        </p:txBody>
      </p:sp>
      <p:sp>
        <p:nvSpPr>
          <p:cNvPr id="11" name="Google Shape;543;p51"/>
          <p:cNvSpPr txBox="1">
            <a:spLocks/>
          </p:cNvSpPr>
          <p:nvPr/>
        </p:nvSpPr>
        <p:spPr>
          <a:xfrm>
            <a:off x="363925" y="1948422"/>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8000" dirty="0">
                <a:solidFill>
                  <a:schemeClr val="bg1"/>
                </a:solidFill>
                <a:latin typeface="Merienda One" panose="020B0604020202020204" charset="0"/>
              </a:rPr>
              <a:t>5</a:t>
            </a:r>
          </a:p>
        </p:txBody>
      </p:sp>
    </p:spTree>
    <p:extLst>
      <p:ext uri="{BB962C8B-B14F-4D97-AF65-F5344CB8AC3E}">
        <p14:creationId xmlns:p14="http://schemas.microsoft.com/office/powerpoint/2010/main" val="3207648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8" name="Google Shape;500;p46"/>
          <p:cNvSpPr/>
          <p:nvPr/>
        </p:nvSpPr>
        <p:spPr>
          <a:xfrm rot="10800000">
            <a:off x="5349264" y="-3"/>
            <a:ext cx="3794733" cy="466043"/>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1;p46"/>
          <p:cNvSpPr/>
          <p:nvPr/>
        </p:nvSpPr>
        <p:spPr>
          <a:xfrm>
            <a:off x="7460633" y="-184334"/>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5" name="Rectangle 14"/>
          <p:cNvSpPr/>
          <p:nvPr/>
        </p:nvSpPr>
        <p:spPr>
          <a:xfrm>
            <a:off x="105883" y="318441"/>
            <a:ext cx="7040362" cy="1323439"/>
          </a:xfrm>
          <a:prstGeom prst="rect">
            <a:avLst/>
          </a:prstGeom>
        </p:spPr>
        <p:txBody>
          <a:bodyPr wrap="square">
            <a:spAutoFit/>
          </a:bodyPr>
          <a:lstStyle/>
          <a:p>
            <a:r>
              <a:rPr lang="fr-FR" sz="4000" dirty="0">
                <a:solidFill>
                  <a:srgbClr val="FDB143"/>
                </a:solidFill>
                <a:latin typeface="Merienda One" panose="02000000000000000000" pitchFamily="2" charset="0"/>
                <a:ea typeface="Calibri" panose="020F0502020204030204" pitchFamily="34" charset="0"/>
              </a:rPr>
              <a:t>Sécurisation en cours des bornes de vêtements </a:t>
            </a:r>
          </a:p>
        </p:txBody>
      </p:sp>
      <p:grpSp>
        <p:nvGrpSpPr>
          <p:cNvPr id="7" name="Groupe 6"/>
          <p:cNvGrpSpPr/>
          <p:nvPr/>
        </p:nvGrpSpPr>
        <p:grpSpPr>
          <a:xfrm>
            <a:off x="0" y="3903577"/>
            <a:ext cx="3794733" cy="1300750"/>
            <a:chOff x="0" y="3903577"/>
            <a:chExt cx="3794733" cy="1300750"/>
          </a:xfrm>
        </p:grpSpPr>
        <p:sp>
          <p:nvSpPr>
            <p:cNvPr id="1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12"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576" y="1116417"/>
            <a:ext cx="2486516" cy="3323988"/>
          </a:xfrm>
          <a:prstGeom prst="rect">
            <a:avLst/>
          </a:prstGeom>
        </p:spPr>
      </p:pic>
      <p:sp>
        <p:nvSpPr>
          <p:cNvPr id="13" name="Rectangle 12">
            <a:extLst>
              <a:ext uri="{FF2B5EF4-FFF2-40B4-BE49-F238E27FC236}">
                <a16:creationId xmlns:a16="http://schemas.microsoft.com/office/drawing/2014/main" xmlns="" id="{114E2625-5877-46C8-BAD1-4E7126092596}"/>
              </a:ext>
            </a:extLst>
          </p:cNvPr>
          <p:cNvSpPr/>
          <p:nvPr/>
        </p:nvSpPr>
        <p:spPr>
          <a:xfrm>
            <a:off x="105883" y="1687816"/>
            <a:ext cx="6088693" cy="2400657"/>
          </a:xfrm>
          <a:prstGeom prst="rect">
            <a:avLst/>
          </a:prstGeom>
        </p:spPr>
        <p:txBody>
          <a:bodyPr wrap="square">
            <a:spAutoFit/>
          </a:bodyPr>
          <a:lstStyle/>
          <a:p>
            <a:pPr lvl="0">
              <a:buSzPts val="1000"/>
              <a:tabLst>
                <a:tab pos="457200" algn="l"/>
              </a:tabLst>
            </a:pPr>
            <a:r>
              <a:rPr lang="fr-FR" sz="1500" dirty="0">
                <a:solidFill>
                  <a:srgbClr val="5963AB"/>
                </a:solidFill>
                <a:ea typeface="Calibri" panose="020F0502020204030204" pitchFamily="34" charset="0"/>
              </a:rPr>
              <a:t>Un point avec l’EPT Grand Orly Seine Bièvre, compétent en la matière a été fait :</a:t>
            </a:r>
          </a:p>
          <a:p>
            <a:pPr marL="285750" lvl="0" indent="-285750">
              <a:buSzPts val="1000"/>
              <a:buFontTx/>
              <a:buChar char="-"/>
              <a:tabLst>
                <a:tab pos="457200" algn="l"/>
              </a:tabLst>
            </a:pPr>
            <a:r>
              <a:rPr lang="fr-FR" sz="1500" dirty="0">
                <a:solidFill>
                  <a:srgbClr val="5963AB"/>
                </a:solidFill>
                <a:ea typeface="Calibri" panose="020F0502020204030204" pitchFamily="34" charset="0"/>
              </a:rPr>
              <a:t>La totalité des bornes vêtements de la commune sont maintenant collectées 2 fois par semaine (1 fois auparavant)</a:t>
            </a:r>
          </a:p>
          <a:p>
            <a:pPr marL="285750" lvl="0" indent="-285750">
              <a:buSzPts val="1000"/>
              <a:buFontTx/>
              <a:buChar char="-"/>
              <a:tabLst>
                <a:tab pos="457200" algn="l"/>
              </a:tabLst>
            </a:pPr>
            <a:r>
              <a:rPr lang="fr-FR" sz="1500" dirty="0">
                <a:solidFill>
                  <a:srgbClr val="5963AB"/>
                </a:solidFill>
                <a:ea typeface="Calibri" panose="020F0502020204030204" pitchFamily="34" charset="0"/>
              </a:rPr>
              <a:t>2 bornes ont été remplacées par un modèle plus grand et plus sécurisé sur les rues du Général Leclerc et rue Roger Salengro.</a:t>
            </a:r>
          </a:p>
          <a:p>
            <a:pPr lvl="0">
              <a:buSzPts val="1000"/>
              <a:tabLst>
                <a:tab pos="457200" algn="l"/>
              </a:tabLst>
            </a:pPr>
            <a:r>
              <a:rPr lang="fr-FR" sz="1500" dirty="0">
                <a:solidFill>
                  <a:srgbClr val="5963AB"/>
                </a:solidFill>
                <a:ea typeface="Calibri" panose="020F0502020204030204" pitchFamily="34" charset="0"/>
              </a:rPr>
              <a:t> </a:t>
            </a:r>
          </a:p>
          <a:p>
            <a:pPr lvl="0">
              <a:buSzPts val="1000"/>
              <a:tabLst>
                <a:tab pos="457200" algn="l"/>
              </a:tabLst>
            </a:pPr>
            <a:r>
              <a:rPr lang="fr-FR" sz="1500" dirty="0">
                <a:solidFill>
                  <a:srgbClr val="5963AB"/>
                </a:solidFill>
                <a:ea typeface="Calibri" panose="020F0502020204030204" pitchFamily="34" charset="0"/>
              </a:rPr>
              <a:t>Si l’expérimentation sur ces deux bornes est réussie, les 6 autres bornes à l’échelle de la commune seront remplacées. </a:t>
            </a:r>
          </a:p>
          <a:p>
            <a:pPr lvl="0">
              <a:buSzPts val="1000"/>
              <a:tabLst>
                <a:tab pos="457200" algn="l"/>
              </a:tabLst>
            </a:pPr>
            <a:endParaRPr lang="fr-FR" sz="1500" dirty="0">
              <a:solidFill>
                <a:srgbClr val="5963AB"/>
              </a:solidFill>
              <a:ea typeface="Calibri" panose="020F0502020204030204" pitchFamily="34" charset="0"/>
            </a:endParaRPr>
          </a:p>
        </p:txBody>
      </p:sp>
    </p:spTree>
    <p:extLst>
      <p:ext uri="{BB962C8B-B14F-4D97-AF65-F5344CB8AC3E}">
        <p14:creationId xmlns:p14="http://schemas.microsoft.com/office/powerpoint/2010/main" val="1031093633"/>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8" name="Google Shape;500;p46"/>
          <p:cNvSpPr/>
          <p:nvPr/>
        </p:nvSpPr>
        <p:spPr>
          <a:xfrm rot="10800000">
            <a:off x="5349264" y="-3"/>
            <a:ext cx="3794733" cy="466043"/>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1;p46"/>
          <p:cNvSpPr/>
          <p:nvPr/>
        </p:nvSpPr>
        <p:spPr>
          <a:xfrm>
            <a:off x="7460633" y="-184334"/>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5" name="Rectangle 14"/>
          <p:cNvSpPr/>
          <p:nvPr/>
        </p:nvSpPr>
        <p:spPr>
          <a:xfrm>
            <a:off x="70157" y="138366"/>
            <a:ext cx="8988324" cy="1077218"/>
          </a:xfrm>
          <a:prstGeom prst="rect">
            <a:avLst/>
          </a:prstGeom>
        </p:spPr>
        <p:txBody>
          <a:bodyPr wrap="square">
            <a:spAutoFit/>
          </a:bodyPr>
          <a:lstStyle/>
          <a:p>
            <a:r>
              <a:rPr lang="fr-FR" sz="3200" dirty="0">
                <a:solidFill>
                  <a:srgbClr val="FDB143"/>
                </a:solidFill>
                <a:latin typeface="Merienda One" panose="02000000000000000000" pitchFamily="2" charset="0"/>
                <a:ea typeface="Calibri" panose="020F0502020204030204" pitchFamily="34" charset="0"/>
              </a:rPr>
              <a:t>Installation des nouveaux </a:t>
            </a:r>
          </a:p>
          <a:p>
            <a:r>
              <a:rPr lang="fr-FR" sz="3200" dirty="0">
                <a:solidFill>
                  <a:srgbClr val="FDB143"/>
                </a:solidFill>
                <a:latin typeface="Merienda One" panose="02000000000000000000" pitchFamily="2" charset="0"/>
                <a:ea typeface="Calibri" panose="020F0502020204030204" pitchFamily="34" charset="0"/>
              </a:rPr>
              <a:t>cendriers fixes et recyclage des mégots</a:t>
            </a:r>
          </a:p>
        </p:txBody>
      </p:sp>
      <p:grpSp>
        <p:nvGrpSpPr>
          <p:cNvPr id="7" name="Groupe 6"/>
          <p:cNvGrpSpPr/>
          <p:nvPr/>
        </p:nvGrpSpPr>
        <p:grpSpPr>
          <a:xfrm>
            <a:off x="0" y="3903577"/>
            <a:ext cx="3794733" cy="1300750"/>
            <a:chOff x="0" y="3903577"/>
            <a:chExt cx="3794733" cy="1300750"/>
          </a:xfrm>
        </p:grpSpPr>
        <p:sp>
          <p:nvSpPr>
            <p:cNvPr id="1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12"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4" name="Rectangle 13">
            <a:extLst>
              <a:ext uri="{FF2B5EF4-FFF2-40B4-BE49-F238E27FC236}">
                <a16:creationId xmlns:a16="http://schemas.microsoft.com/office/drawing/2014/main" xmlns="" id="{9AD3718B-7A6D-4A44-8D75-58A12F9ED19E}"/>
              </a:ext>
            </a:extLst>
          </p:cNvPr>
          <p:cNvSpPr/>
          <p:nvPr/>
        </p:nvSpPr>
        <p:spPr>
          <a:xfrm>
            <a:off x="236517" y="1460798"/>
            <a:ext cx="5352575" cy="3093154"/>
          </a:xfrm>
          <a:prstGeom prst="rect">
            <a:avLst/>
          </a:prstGeom>
        </p:spPr>
        <p:txBody>
          <a:bodyPr wrap="square">
            <a:spAutoFit/>
          </a:bodyPr>
          <a:lstStyle/>
          <a:p>
            <a:pPr marL="285750" lvl="0" indent="-285750">
              <a:buSzPts val="1000"/>
              <a:buFont typeface="Arial" panose="020B0604020202020204" pitchFamily="34" charset="0"/>
              <a:buChar char="•"/>
              <a:tabLst>
                <a:tab pos="457200" algn="l"/>
              </a:tabLst>
            </a:pPr>
            <a:r>
              <a:rPr lang="fr-FR" sz="1500" dirty="0">
                <a:solidFill>
                  <a:srgbClr val="5963AB"/>
                </a:solidFill>
                <a:ea typeface="Calibri" panose="020F0502020204030204" pitchFamily="34" charset="0"/>
              </a:rPr>
              <a:t>17 cendriers de rue ont été installés au mois d’avril et de mai sur des points noirs qui avaient été identifiés dans le cadre de l’audit propreté. </a:t>
            </a:r>
          </a:p>
          <a:p>
            <a:pPr marL="285750" lvl="0" indent="-285750">
              <a:buSzPts val="1000"/>
              <a:buFont typeface="Arial" panose="020B0604020202020204" pitchFamily="34" charset="0"/>
              <a:buChar char="•"/>
              <a:tabLst>
                <a:tab pos="457200" algn="l"/>
              </a:tabLst>
            </a:pPr>
            <a:r>
              <a:rPr lang="fr-FR" sz="1500" dirty="0">
                <a:solidFill>
                  <a:srgbClr val="5963AB"/>
                </a:solidFill>
                <a:ea typeface="Calibri" panose="020F0502020204030204" pitchFamily="34" charset="0"/>
              </a:rPr>
              <a:t>Les mégots sont ensuite récupérés, recyclés et valorisés par une entreprise prestataire de la commune. </a:t>
            </a:r>
          </a:p>
          <a:p>
            <a:pPr marL="285750" lvl="0" indent="-285750">
              <a:buSzPts val="1000"/>
              <a:buFont typeface="Arial" panose="020B0604020202020204" pitchFamily="34" charset="0"/>
              <a:buChar char="•"/>
              <a:tabLst>
                <a:tab pos="457200" algn="l"/>
              </a:tabLst>
            </a:pPr>
            <a:r>
              <a:rPr lang="fr-FR" sz="1500" dirty="0">
                <a:solidFill>
                  <a:srgbClr val="5963AB"/>
                </a:solidFill>
                <a:ea typeface="Calibri" panose="020F0502020204030204" pitchFamily="34" charset="0"/>
              </a:rPr>
              <a:t>Une réunion sera prochainement organisée avec les commerçants (tabacs, restaurants, bars) pour une prévention de jets de mégots sur les terrasses et devant les établissements.</a:t>
            </a:r>
          </a:p>
          <a:p>
            <a:pPr marL="285750" lvl="0" indent="-285750">
              <a:buSzPts val="1000"/>
              <a:buFont typeface="Arial" panose="020B0604020202020204" pitchFamily="34" charset="0"/>
              <a:buChar char="•"/>
              <a:tabLst>
                <a:tab pos="457200" algn="l"/>
              </a:tabLst>
            </a:pPr>
            <a:r>
              <a:rPr lang="fr-FR" sz="1500" dirty="0">
                <a:solidFill>
                  <a:srgbClr val="5963AB"/>
                </a:solidFill>
                <a:ea typeface="Calibri" panose="020F0502020204030204" pitchFamily="34" charset="0"/>
              </a:rPr>
              <a:t>Une distribution de cendriers auprès de ces derniers sera prochainement effectuée.</a:t>
            </a:r>
          </a:p>
          <a:p>
            <a:pPr lvl="0">
              <a:buSzPts val="1000"/>
              <a:tabLst>
                <a:tab pos="457200" algn="l"/>
              </a:tabLst>
            </a:pPr>
            <a:endParaRPr lang="fr-FR" sz="1500" dirty="0">
              <a:solidFill>
                <a:srgbClr val="5963AB"/>
              </a:solidFill>
              <a:ea typeface="Calibri" panose="020F0502020204030204" pitchFamily="34" charset="0"/>
            </a:endParaRPr>
          </a:p>
          <a:p>
            <a:pPr lvl="0">
              <a:buSzPts val="1000"/>
              <a:tabLst>
                <a:tab pos="457200" algn="l"/>
              </a:tabLst>
            </a:pPr>
            <a:r>
              <a:rPr lang="fr-FR" sz="1500" dirty="0">
                <a:solidFill>
                  <a:srgbClr val="5963AB"/>
                </a:solidFill>
                <a:ea typeface="Calibri" panose="020F0502020204030204" pitchFamily="34" charset="0"/>
              </a:rPr>
              <a:t> </a:t>
            </a:r>
          </a:p>
        </p:txBody>
      </p:sp>
      <p:pic>
        <p:nvPicPr>
          <p:cNvPr id="16" name="Image 15">
            <a:extLst>
              <a:ext uri="{FF2B5EF4-FFF2-40B4-BE49-F238E27FC236}">
                <a16:creationId xmlns:a16="http://schemas.microsoft.com/office/drawing/2014/main" xmlns="" id="{18748438-A3E6-436D-927F-93B43C35A432}"/>
              </a:ext>
            </a:extLst>
          </p:cNvPr>
          <p:cNvPicPr>
            <a:picLocks noChangeAspect="1"/>
          </p:cNvPicPr>
          <p:nvPr/>
        </p:nvPicPr>
        <p:blipFill rotWithShape="1">
          <a:blip r:embed="rId3"/>
          <a:srcRect l="83"/>
          <a:stretch/>
        </p:blipFill>
        <p:spPr>
          <a:xfrm>
            <a:off x="6191250" y="1854850"/>
            <a:ext cx="2178442" cy="2305050"/>
          </a:xfrm>
          <a:prstGeom prst="rect">
            <a:avLst/>
          </a:prstGeom>
        </p:spPr>
      </p:pic>
    </p:spTree>
    <p:extLst>
      <p:ext uri="{BB962C8B-B14F-4D97-AF65-F5344CB8AC3E}">
        <p14:creationId xmlns:p14="http://schemas.microsoft.com/office/powerpoint/2010/main" val="3268170276"/>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advTm="600000"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2329253" y="1743232"/>
            <a:ext cx="6481242" cy="1905600"/>
          </a:xfrm>
          <a:prstGeom prst="rect">
            <a:avLst/>
          </a:prstGeom>
        </p:spPr>
        <p:txBody>
          <a:bodyPr spcFirstLastPara="1" wrap="square" lIns="91425" tIns="91425" rIns="91425" bIns="91425" anchor="ctr" anchorCtr="0">
            <a:noAutofit/>
          </a:bodyPr>
          <a:lstStyle/>
          <a:p>
            <a:pPr marL="0" lvl="0" indent="0" algn="l"/>
            <a:r>
              <a:rPr lang="fr-FR" sz="4800" dirty="0">
                <a:solidFill>
                  <a:srgbClr val="F2A841"/>
                </a:solidFill>
                <a:latin typeface="Merienda One" panose="02000000000000000000" pitchFamily="2" charset="0"/>
                <a:cs typeface="Merienda One" panose="020B0604020202020204" charset="0"/>
              </a:rPr>
              <a:t>L’agenda de votre quartier</a:t>
            </a:r>
          </a:p>
        </p:txBody>
      </p:sp>
      <p:grpSp>
        <p:nvGrpSpPr>
          <p:cNvPr id="2" name="Groupe 1"/>
          <p:cNvGrpSpPr/>
          <p:nvPr/>
        </p:nvGrpSpPr>
        <p:grpSpPr>
          <a:xfrm>
            <a:off x="0" y="3903577"/>
            <a:ext cx="3794733" cy="1300750"/>
            <a:chOff x="0" y="3903577"/>
            <a:chExt cx="3794733" cy="1300750"/>
          </a:xfrm>
        </p:grpSpPr>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0;p46"/>
          <p:cNvSpPr/>
          <p:nvPr/>
        </p:nvSpPr>
        <p:spPr>
          <a:xfrm rot="10800000">
            <a:off x="5349267" y="-34699"/>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0" name="Google Shape;541;p51"/>
          <p:cNvSpPr/>
          <p:nvPr/>
        </p:nvSpPr>
        <p:spPr>
          <a:xfrm>
            <a:off x="295750" y="1663170"/>
            <a:ext cx="1901249" cy="1858704"/>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6F26"/>
              </a:solidFill>
            </a:endParaRPr>
          </a:p>
        </p:txBody>
      </p:sp>
      <p:sp>
        <p:nvSpPr>
          <p:cNvPr id="11" name="Google Shape;543;p51"/>
          <p:cNvSpPr txBox="1">
            <a:spLocks/>
          </p:cNvSpPr>
          <p:nvPr/>
        </p:nvSpPr>
        <p:spPr>
          <a:xfrm>
            <a:off x="363925" y="1948422"/>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8000" dirty="0">
                <a:solidFill>
                  <a:schemeClr val="bg1"/>
                </a:solidFill>
                <a:latin typeface="Merienda One" panose="020B0604020202020204" charset="0"/>
              </a:rPr>
              <a:t>6</a:t>
            </a:r>
          </a:p>
        </p:txBody>
      </p:sp>
    </p:spTree>
    <p:extLst>
      <p:ext uri="{BB962C8B-B14F-4D97-AF65-F5344CB8AC3E}">
        <p14:creationId xmlns:p14="http://schemas.microsoft.com/office/powerpoint/2010/main" val="2357776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8" name="Google Shape;500;p46"/>
          <p:cNvSpPr/>
          <p:nvPr/>
        </p:nvSpPr>
        <p:spPr>
          <a:xfrm rot="10800000">
            <a:off x="5349264" y="-3"/>
            <a:ext cx="3794733" cy="466043"/>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1;p46"/>
          <p:cNvSpPr/>
          <p:nvPr/>
        </p:nvSpPr>
        <p:spPr>
          <a:xfrm>
            <a:off x="7460633" y="-184334"/>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5" name="Rectangle 14"/>
          <p:cNvSpPr/>
          <p:nvPr/>
        </p:nvSpPr>
        <p:spPr>
          <a:xfrm>
            <a:off x="83314" y="173653"/>
            <a:ext cx="7703127" cy="584775"/>
          </a:xfrm>
          <a:prstGeom prst="rect">
            <a:avLst/>
          </a:prstGeom>
        </p:spPr>
        <p:txBody>
          <a:bodyPr wrap="square">
            <a:spAutoFit/>
          </a:bodyPr>
          <a:lstStyle/>
          <a:p>
            <a:r>
              <a:rPr lang="fr-FR" sz="3200" dirty="0">
                <a:solidFill>
                  <a:srgbClr val="F2A841"/>
                </a:solidFill>
                <a:latin typeface="Merienda One" panose="02000000000000000000" pitchFamily="2" charset="0"/>
                <a:ea typeface="Calibri" panose="020F0502020204030204" pitchFamily="34" charset="0"/>
              </a:rPr>
              <a:t>Les événements à venir</a:t>
            </a:r>
          </a:p>
        </p:txBody>
      </p:sp>
      <p:sp>
        <p:nvSpPr>
          <p:cNvPr id="13" name="Rectangle 12">
            <a:extLst>
              <a:ext uri="{FF2B5EF4-FFF2-40B4-BE49-F238E27FC236}">
                <a16:creationId xmlns:a16="http://schemas.microsoft.com/office/drawing/2014/main" xmlns="" id="{114E2625-5877-46C8-BAD1-4E7126092596}"/>
              </a:ext>
            </a:extLst>
          </p:cNvPr>
          <p:cNvSpPr/>
          <p:nvPr/>
        </p:nvSpPr>
        <p:spPr>
          <a:xfrm>
            <a:off x="83314" y="1010477"/>
            <a:ext cx="9060686" cy="4016484"/>
          </a:xfrm>
          <a:prstGeom prst="rect">
            <a:avLst/>
          </a:prstGeom>
        </p:spPr>
        <p:txBody>
          <a:bodyPr wrap="square">
            <a:spAutoFit/>
          </a:bodyPr>
          <a:lstStyle/>
          <a:p>
            <a:pPr marL="285750" indent="-285750">
              <a:buSzPts val="1000"/>
              <a:buFont typeface="Arial" panose="020B0604020202020204" pitchFamily="34" charset="0"/>
              <a:buChar char="•"/>
              <a:tabLst>
                <a:tab pos="457200" algn="l"/>
              </a:tabLst>
            </a:pPr>
            <a:r>
              <a:rPr lang="fr-FR" sz="1600" dirty="0">
                <a:solidFill>
                  <a:srgbClr val="5963AB"/>
                </a:solidFill>
                <a:ea typeface="Calibri" panose="020F0502020204030204" pitchFamily="34" charset="0"/>
              </a:rPr>
              <a:t>Samedi 7 juin (16h) : </a:t>
            </a:r>
            <a:r>
              <a:rPr lang="en-US" sz="1600" dirty="0" err="1">
                <a:solidFill>
                  <a:srgbClr val="5963AB"/>
                </a:solidFill>
                <a:ea typeface="Calibri" panose="020F0502020204030204" pitchFamily="34" charset="0"/>
              </a:rPr>
              <a:t>L’Écho</a:t>
            </a:r>
            <a:r>
              <a:rPr lang="en-US" sz="1600" dirty="0">
                <a:solidFill>
                  <a:srgbClr val="5963AB"/>
                </a:solidFill>
                <a:ea typeface="Calibri" panose="020F0502020204030204" pitchFamily="34" charset="0"/>
              </a:rPr>
              <a:t> fait son </a:t>
            </a:r>
            <a:r>
              <a:rPr lang="en-US" sz="1600" dirty="0" err="1">
                <a:solidFill>
                  <a:srgbClr val="5963AB"/>
                </a:solidFill>
                <a:ea typeface="Calibri" panose="020F0502020204030204" pitchFamily="34" charset="0"/>
              </a:rPr>
              <a:t>cinéma</a:t>
            </a:r>
            <a:r>
              <a:rPr lang="en-US" sz="1600" dirty="0">
                <a:solidFill>
                  <a:srgbClr val="5963AB"/>
                </a:solidFill>
                <a:ea typeface="Calibri" panose="020F0502020204030204" pitchFamily="34" charset="0"/>
              </a:rPr>
              <a:t> : Hedwig and the Angry Inch, </a:t>
            </a:r>
            <a:r>
              <a:rPr lang="fr-FR" sz="1600" dirty="0">
                <a:solidFill>
                  <a:srgbClr val="5963AB"/>
                </a:solidFill>
                <a:ea typeface="Calibri" panose="020F0502020204030204" pitchFamily="34" charset="0"/>
              </a:rPr>
              <a:t>Auditorium Lounès-</a:t>
            </a:r>
            <a:r>
              <a:rPr lang="fr-FR" sz="1600" dirty="0" err="1">
                <a:solidFill>
                  <a:srgbClr val="5963AB"/>
                </a:solidFill>
                <a:ea typeface="Calibri" panose="020F0502020204030204" pitchFamily="34" charset="0"/>
              </a:rPr>
              <a:t>Matoub</a:t>
            </a:r>
            <a:endParaRPr lang="fr-FR" sz="1600" dirty="0">
              <a:solidFill>
                <a:srgbClr val="5963AB"/>
              </a:solidFill>
            </a:endParaRPr>
          </a:p>
          <a:p>
            <a:pPr marL="285750" lvl="0" indent="-285750">
              <a:buSzPts val="1000"/>
              <a:buFont typeface="Arial" panose="020B0604020202020204" pitchFamily="34" charset="0"/>
              <a:buChar char="•"/>
              <a:tabLst>
                <a:tab pos="457200" algn="l"/>
              </a:tabLst>
            </a:pPr>
            <a:r>
              <a:rPr lang="fr-FR" sz="1600" dirty="0">
                <a:solidFill>
                  <a:srgbClr val="FDB143"/>
                </a:solidFill>
                <a:ea typeface="Calibri" panose="020F0502020204030204" pitchFamily="34" charset="0"/>
              </a:rPr>
              <a:t>Samedi 7 juin (19h30) : Nuit blanche, Stade des </a:t>
            </a:r>
            <a:r>
              <a:rPr lang="fr-FR" sz="1600" dirty="0" err="1">
                <a:solidFill>
                  <a:srgbClr val="FDB143"/>
                </a:solidFill>
                <a:ea typeface="Calibri" panose="020F0502020204030204" pitchFamily="34" charset="0"/>
              </a:rPr>
              <a:t>Esselières</a:t>
            </a:r>
            <a:endParaRPr lang="fr-FR" sz="1600" dirty="0">
              <a:solidFill>
                <a:srgbClr val="FDB143"/>
              </a:solidFill>
              <a:ea typeface="Calibri" panose="020F0502020204030204" pitchFamily="34" charset="0"/>
            </a:endParaRPr>
          </a:p>
          <a:p>
            <a:pPr marL="285750" lvl="0" indent="-285750">
              <a:buSzPts val="1000"/>
              <a:buFont typeface="Arial" panose="020B0604020202020204" pitchFamily="34" charset="0"/>
              <a:buChar char="•"/>
              <a:tabLst>
                <a:tab pos="457200" algn="l"/>
              </a:tabLst>
            </a:pPr>
            <a:r>
              <a:rPr lang="fr-FR" sz="1600" dirty="0">
                <a:solidFill>
                  <a:srgbClr val="5963AB"/>
                </a:solidFill>
                <a:ea typeface="Calibri" panose="020F0502020204030204" pitchFamily="34" charset="0"/>
              </a:rPr>
              <a:t>Samedi 7 juin : Visite théâtralisée (9h30) en Mairie, Bilan de mandat (11h) à la MCVA, 5 rue Jean-Monnet, Remise des médaillés du travail</a:t>
            </a:r>
          </a:p>
          <a:p>
            <a:pPr marL="285750" indent="-285750">
              <a:buSzPts val="1000"/>
              <a:buFont typeface="Arial" panose="020B0604020202020204" pitchFamily="34" charset="0"/>
              <a:buChar char="•"/>
              <a:tabLst>
                <a:tab pos="457200" algn="l"/>
              </a:tabLst>
            </a:pPr>
            <a:r>
              <a:rPr lang="fr-FR" sz="1600" dirty="0">
                <a:solidFill>
                  <a:srgbClr val="FDB143"/>
                </a:solidFill>
                <a:ea typeface="Calibri" panose="020F0502020204030204" pitchFamily="34" charset="0"/>
              </a:rPr>
              <a:t>Mercredi 18 juin (14h30): Hommage à l’appel du général de Gaulle, parvis de la Mairie et place des Combattants</a:t>
            </a:r>
          </a:p>
          <a:p>
            <a:pPr marL="285750" indent="-285750">
              <a:buSzPts val="1000"/>
              <a:buFont typeface="Arial" panose="020B0604020202020204" pitchFamily="34" charset="0"/>
              <a:buChar char="•"/>
              <a:tabLst>
                <a:tab pos="457200" algn="l"/>
              </a:tabLst>
            </a:pPr>
            <a:r>
              <a:rPr lang="fr-FR" sz="1600" dirty="0">
                <a:solidFill>
                  <a:srgbClr val="5963AB"/>
                </a:solidFill>
              </a:rPr>
              <a:t>Mercredi 18 juin (18h) Participez à la Dictée Géante !, école élémentaire Benoît Malon</a:t>
            </a:r>
          </a:p>
          <a:p>
            <a:pPr marL="285750" indent="-285750">
              <a:buSzPts val="1000"/>
              <a:buFont typeface="Arial" panose="020B0604020202020204" pitchFamily="34" charset="0"/>
              <a:buChar char="•"/>
              <a:tabLst>
                <a:tab pos="457200" algn="l"/>
              </a:tabLst>
            </a:pPr>
            <a:r>
              <a:rPr lang="fr-FR" sz="1600" dirty="0">
                <a:solidFill>
                  <a:srgbClr val="FDB143"/>
                </a:solidFill>
              </a:rPr>
              <a:t>Vendredi 20 juin, Fête des jardins , jardin partagé rue Séverine</a:t>
            </a:r>
          </a:p>
          <a:p>
            <a:pPr marL="285750" indent="-285750">
              <a:buSzPts val="1000"/>
              <a:buFont typeface="Arial" panose="020B0604020202020204" pitchFamily="34" charset="0"/>
              <a:buChar char="•"/>
              <a:tabLst>
                <a:tab pos="457200" algn="l"/>
              </a:tabLst>
            </a:pPr>
            <a:r>
              <a:rPr lang="fr-FR" sz="1600" dirty="0">
                <a:solidFill>
                  <a:srgbClr val="5963AB"/>
                </a:solidFill>
              </a:rPr>
              <a:t>Samedi 21 juin (dès 13h) : Fête de la Ville et de la Musique, de l’école Benoît-Malon vers le parc Bicêtre.</a:t>
            </a:r>
          </a:p>
          <a:p>
            <a:pPr marL="285750" indent="-285750">
              <a:buSzPts val="1000"/>
              <a:buFont typeface="Arial" panose="020B0604020202020204" pitchFamily="34" charset="0"/>
              <a:buChar char="•"/>
              <a:tabLst>
                <a:tab pos="457200" algn="l"/>
              </a:tabLst>
            </a:pPr>
            <a:r>
              <a:rPr lang="fr-FR" sz="1600" dirty="0">
                <a:solidFill>
                  <a:srgbClr val="FDB143"/>
                </a:solidFill>
                <a:ea typeface="Calibri" panose="020F0502020204030204" pitchFamily="34" charset="0"/>
              </a:rPr>
              <a:t>Mercredi 25 juin (16h-19h) : À l’air libre: les services municipaux en bas de chez vous !, école élémentaire </a:t>
            </a:r>
            <a:r>
              <a:rPr lang="fr-FR" sz="1600" dirty="0">
                <a:solidFill>
                  <a:srgbClr val="FDB143"/>
                </a:solidFill>
              </a:rPr>
              <a:t>Benoît Malon</a:t>
            </a:r>
            <a:endParaRPr lang="fr-FR" sz="1600" dirty="0">
              <a:solidFill>
                <a:srgbClr val="FDB143"/>
              </a:solidFill>
              <a:ea typeface="Calibri" panose="020F0502020204030204" pitchFamily="34" charset="0"/>
            </a:endParaRPr>
          </a:p>
          <a:p>
            <a:pPr marL="285750" indent="-285750">
              <a:buSzPts val="1000"/>
              <a:buFont typeface="Arial" panose="020B0604020202020204" pitchFamily="34" charset="0"/>
              <a:buChar char="•"/>
              <a:tabLst>
                <a:tab pos="457200" algn="l"/>
              </a:tabLst>
            </a:pPr>
            <a:r>
              <a:rPr lang="fr-FR" sz="1600" dirty="0">
                <a:solidFill>
                  <a:srgbClr val="5963AB"/>
                </a:solidFill>
                <a:ea typeface="Calibri" panose="020F0502020204030204" pitchFamily="34" charset="0"/>
              </a:rPr>
              <a:t>Du 27 au 29 juin : « Les </a:t>
            </a:r>
            <a:r>
              <a:rPr lang="fr-FR" sz="1600" dirty="0" err="1">
                <a:solidFill>
                  <a:srgbClr val="5963AB"/>
                </a:solidFill>
                <a:ea typeface="Calibri" panose="020F0502020204030204" pitchFamily="34" charset="0"/>
              </a:rPr>
              <a:t>Art’dentes</a:t>
            </a:r>
            <a:r>
              <a:rPr lang="fr-FR" sz="1600" dirty="0">
                <a:solidFill>
                  <a:srgbClr val="5963AB"/>
                </a:solidFill>
                <a:ea typeface="Calibri" panose="020F0502020204030204" pitchFamily="34" charset="0"/>
              </a:rPr>
              <a:t> », festival d’arts de rue</a:t>
            </a:r>
          </a:p>
          <a:p>
            <a:pPr marL="285750" indent="-285750">
              <a:buSzPts val="1000"/>
              <a:buFont typeface="Arial" panose="020B0604020202020204" pitchFamily="34" charset="0"/>
              <a:buChar char="•"/>
              <a:tabLst>
                <a:tab pos="457200" algn="l"/>
              </a:tabLst>
            </a:pPr>
            <a:r>
              <a:rPr lang="fr-FR" sz="1600" dirty="0">
                <a:solidFill>
                  <a:srgbClr val="FDB143"/>
                </a:solidFill>
                <a:ea typeface="Calibri" panose="020F0502020204030204" pitchFamily="34" charset="0"/>
              </a:rPr>
              <a:t>Dimanche 6 juillet : Ouverture du tiers lieu « Le 49 », 49 rue Marcel </a:t>
            </a:r>
            <a:r>
              <a:rPr lang="fr-FR" sz="1600" dirty="0" err="1">
                <a:solidFill>
                  <a:srgbClr val="FDB143"/>
                </a:solidFill>
                <a:ea typeface="Calibri" panose="020F0502020204030204" pitchFamily="34" charset="0"/>
              </a:rPr>
              <a:t>Sembat</a:t>
            </a:r>
            <a:endParaRPr lang="fr-FR" sz="1600" dirty="0">
              <a:solidFill>
                <a:srgbClr val="FDB143"/>
              </a:solidFill>
              <a:ea typeface="Calibri" panose="020F0502020204030204" pitchFamily="34" charset="0"/>
            </a:endParaRPr>
          </a:p>
          <a:p>
            <a:pPr lvl="0">
              <a:buSzPts val="1000"/>
              <a:tabLst>
                <a:tab pos="457200" algn="l"/>
              </a:tabLst>
            </a:pPr>
            <a:endParaRPr lang="fr-FR" sz="1500" dirty="0">
              <a:solidFill>
                <a:srgbClr val="5963AB"/>
              </a:solidFill>
              <a:ea typeface="Calibri" panose="020F0502020204030204" pitchFamily="34" charset="0"/>
            </a:endParaRPr>
          </a:p>
        </p:txBody>
      </p:sp>
    </p:spTree>
    <p:extLst>
      <p:ext uri="{BB962C8B-B14F-4D97-AF65-F5344CB8AC3E}">
        <p14:creationId xmlns:p14="http://schemas.microsoft.com/office/powerpoint/2010/main" val="1637848564"/>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654"/>
        <p:cNvGrpSpPr/>
        <p:nvPr/>
      </p:nvGrpSpPr>
      <p:grpSpPr>
        <a:xfrm>
          <a:off x="0" y="0"/>
          <a:ext cx="0" cy="0"/>
          <a:chOff x="0" y="0"/>
          <a:chExt cx="0" cy="0"/>
        </a:xfrm>
      </p:grpSpPr>
      <p:sp>
        <p:nvSpPr>
          <p:cNvPr id="655" name="Google Shape;655;p60"/>
          <p:cNvSpPr txBox="1">
            <a:spLocks noGrp="1"/>
          </p:cNvSpPr>
          <p:nvPr>
            <p:ph type="title"/>
          </p:nvPr>
        </p:nvSpPr>
        <p:spPr>
          <a:xfrm>
            <a:off x="1598850" y="1179450"/>
            <a:ext cx="5946300" cy="278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solidFill>
                  <a:srgbClr val="F2A841"/>
                </a:solidFill>
                <a:latin typeface="Merienda One" panose="020B0604020202020204" charset="0"/>
              </a:rPr>
              <a:t>A VOUS LA PAROLE !</a:t>
            </a:r>
            <a:endParaRPr sz="5400" dirty="0">
              <a:solidFill>
                <a:srgbClr val="F2A841"/>
              </a:solidFill>
              <a:latin typeface="Merienda One" panose="020B0604020202020204" charset="0"/>
            </a:endParaRPr>
          </a:p>
        </p:txBody>
      </p:sp>
      <p:sp>
        <p:nvSpPr>
          <p:cNvPr id="3"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F36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e 3"/>
          <p:cNvGrpSpPr/>
          <p:nvPr/>
        </p:nvGrpSpPr>
        <p:grpSpPr>
          <a:xfrm>
            <a:off x="0" y="3903577"/>
            <a:ext cx="3794733" cy="1300750"/>
            <a:chOff x="0" y="3903577"/>
            <a:chExt cx="3794733" cy="1300750"/>
          </a:xfrm>
        </p:grpSpPr>
        <p:sp>
          <p:nvSpPr>
            <p:cNvPr id="5"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8"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1233573" cy="1369413"/>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15" y="2158612"/>
            <a:ext cx="1489594" cy="1632622"/>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5773" y="3560121"/>
            <a:ext cx="1461777" cy="1461777"/>
          </a:xfrm>
          <a:prstGeom prst="rect">
            <a:avLst/>
          </a:prstGeom>
        </p:spPr>
      </p:pic>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4088" y="1448071"/>
            <a:ext cx="1456562" cy="1731818"/>
          </a:xfrm>
          <a:prstGeom prst="rect">
            <a:avLst/>
          </a:prstGeom>
        </p:spPr>
      </p:pic>
    </p:spTree>
    <p:extLst>
      <p:ext uri="{BB962C8B-B14F-4D97-AF65-F5344CB8AC3E}">
        <p14:creationId xmlns:p14="http://schemas.microsoft.com/office/powerpoint/2010/main" val="4035156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1280052396"/>
              </p:ext>
            </p:extLst>
          </p:nvPr>
        </p:nvGraphicFramePr>
        <p:xfrm>
          <a:off x="334735" y="536711"/>
          <a:ext cx="8544342" cy="335280"/>
        </p:xfrm>
        <a:graphic>
          <a:graphicData uri="http://schemas.openxmlformats.org/drawingml/2006/table">
            <a:tbl>
              <a:tblPr firstRow="1" bandRow="1">
                <a:tableStyleId>{9BC0106F-0DC3-48D0-A351-AE628A4A27E8}</a:tableStyleId>
              </a:tblPr>
              <a:tblGrid>
                <a:gridCol w="8544342">
                  <a:extLst>
                    <a:ext uri="{9D8B030D-6E8A-4147-A177-3AD203B41FA5}">
                      <a16:colId xmlns:a16="http://schemas.microsoft.com/office/drawing/2014/main" xmlns="" val="20000"/>
                    </a:ext>
                  </a:extLst>
                </a:gridCol>
              </a:tblGrid>
              <a:tr h="294207">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Les sollicitations nouvelles depuis le dernier conseil de quartier</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extLst>
                  <a:ext uri="{0D108BD9-81ED-4DB2-BD59-A6C34878D82A}">
                    <a16:rowId xmlns:a16="http://schemas.microsoft.com/office/drawing/2014/main" xmlns="" val="10000"/>
                  </a:ext>
                </a:extLst>
              </a:tr>
            </a:tbl>
          </a:graphicData>
        </a:graphic>
      </p:graphicFrame>
      <p:sp>
        <p:nvSpPr>
          <p:cNvPr id="4" name="Google Shape;1084;p72"/>
          <p:cNvSpPr txBox="1">
            <a:spLocks/>
          </p:cNvSpPr>
          <p:nvPr/>
        </p:nvSpPr>
        <p:spPr>
          <a:xfrm>
            <a:off x="679120" y="-36377"/>
            <a:ext cx="7732571"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nouvelles sollicitations</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709095311"/>
              </p:ext>
            </p:extLst>
          </p:nvPr>
        </p:nvGraphicFramePr>
        <p:xfrm>
          <a:off x="334735" y="871991"/>
          <a:ext cx="8544343" cy="3772281"/>
        </p:xfrm>
        <a:graphic>
          <a:graphicData uri="http://schemas.openxmlformats.org/drawingml/2006/table">
            <a:tbl>
              <a:tblPr firstRow="1" bandRow="1">
                <a:tableStyleId>{9BC0106F-0DC3-48D0-A351-AE628A4A27E8}</a:tableStyleId>
              </a:tblPr>
              <a:tblGrid>
                <a:gridCol w="8544343">
                  <a:extLst>
                    <a:ext uri="{9D8B030D-6E8A-4147-A177-3AD203B41FA5}">
                      <a16:colId xmlns:a16="http://schemas.microsoft.com/office/drawing/2014/main" xmlns="" val="20000"/>
                    </a:ext>
                  </a:extLst>
                </a:gridCol>
              </a:tblGrid>
              <a:tr h="842218">
                <a:tc>
                  <a:txBody>
                    <a:bodyPr/>
                    <a:lstStyle/>
                    <a:p>
                      <a:pPr algn="l">
                        <a:lnSpc>
                          <a:spcPct val="107000"/>
                        </a:lnSpc>
                        <a:spcAft>
                          <a:spcPts val="800"/>
                        </a:spcAft>
                        <a:tabLst>
                          <a:tab pos="1152525" algn="l"/>
                        </a:tabLst>
                      </a:pPr>
                      <a:r>
                        <a:rPr lang="fr-FR" sz="1400" dirty="0">
                          <a:solidFill>
                            <a:srgbClr val="F2A841"/>
                          </a:solidFill>
                          <a:effectLst/>
                          <a:latin typeface="+mn-lt"/>
                          <a:ea typeface="Calibri" panose="020F0502020204030204" pitchFamily="34" charset="0"/>
                          <a:cs typeface="Calibri" panose="020F0502020204030204" pitchFamily="34" charset="0"/>
                        </a:rPr>
                        <a:t>Sur les jeux pour enfant dans les Parcs de la Ville :</a:t>
                      </a:r>
                    </a:p>
                    <a:p>
                      <a:pPr algn="l">
                        <a:lnSpc>
                          <a:spcPct val="107000"/>
                        </a:lnSpc>
                        <a:spcAft>
                          <a:spcPts val="800"/>
                        </a:spcAft>
                        <a:tabLst>
                          <a:tab pos="1152525" algn="l"/>
                        </a:tabLst>
                      </a:pPr>
                      <a:r>
                        <a:rPr lang="fr-FR" sz="1400" dirty="0">
                          <a:solidFill>
                            <a:srgbClr val="F2A841"/>
                          </a:solidFill>
                          <a:effectLst/>
                          <a:latin typeface="+mn-lt"/>
                          <a:ea typeface="Calibri" panose="020F0502020204030204" pitchFamily="34" charset="0"/>
                          <a:cs typeface="Calibri" panose="020F0502020204030204" pitchFamily="34" charset="0"/>
                        </a:rPr>
                        <a:t>Certains jeux au parc de Bicêtre sont très abîmés et présentent un caractère dangereux pour les enfants en bas âge.</a:t>
                      </a:r>
                    </a:p>
                    <a:p>
                      <a:pPr algn="l">
                        <a:lnSpc>
                          <a:spcPct val="107000"/>
                        </a:lnSpc>
                        <a:spcAft>
                          <a:spcPts val="800"/>
                        </a:spcAft>
                        <a:tabLst>
                          <a:tab pos="1152525" algn="l"/>
                        </a:tabLst>
                      </a:pPr>
                      <a:r>
                        <a:rPr lang="fr-FR" sz="1400" dirty="0">
                          <a:solidFill>
                            <a:srgbClr val="F2A841"/>
                          </a:solidFill>
                          <a:effectLst/>
                          <a:latin typeface="+mn-lt"/>
                          <a:ea typeface="Calibri" panose="020F0502020204030204" pitchFamily="34" charset="0"/>
                          <a:cs typeface="Calibri" panose="020F0502020204030204" pitchFamily="34" charset="0"/>
                        </a:rPr>
                        <a:t>Pourrions-nous rajouter une balançoire dans le square Anne Sylvestre comme c’était le cas avant ? </a:t>
                      </a:r>
                    </a:p>
                    <a:p>
                      <a:pPr algn="l">
                        <a:lnSpc>
                          <a:spcPct val="107000"/>
                        </a:lnSpc>
                        <a:spcAft>
                          <a:spcPts val="800"/>
                        </a:spcAft>
                        <a:tabLst>
                          <a:tab pos="1152525" algn="l"/>
                        </a:tabLst>
                      </a:pPr>
                      <a:r>
                        <a:rPr lang="fr-FR" sz="1400" dirty="0">
                          <a:solidFill>
                            <a:srgbClr val="F2A841"/>
                          </a:solidFill>
                          <a:effectLst/>
                          <a:latin typeface="+mn-lt"/>
                          <a:ea typeface="Calibri" panose="020F0502020204030204" pitchFamily="34" charset="0"/>
                          <a:cs typeface="Calibri" panose="020F0502020204030204" pitchFamily="34" charset="0"/>
                        </a:rPr>
                        <a:t>Au square Anne Sylvestre, est-il possible de réparer la troisième porte de sécurité permettant aux familles d’accéder à l’espace de jeux ?</a:t>
                      </a:r>
                    </a:p>
                    <a:p>
                      <a:pPr algn="l">
                        <a:lnSpc>
                          <a:spcPct val="107000"/>
                        </a:lnSpc>
                        <a:spcAft>
                          <a:spcPts val="800"/>
                        </a:spcAft>
                        <a:tabLst>
                          <a:tab pos="1152525" algn="l"/>
                        </a:tabLst>
                      </a:pPr>
                      <a:r>
                        <a:rPr lang="fr-FR" sz="1400" dirty="0">
                          <a:solidFill>
                            <a:srgbClr val="F2A841"/>
                          </a:solidFill>
                          <a:effectLst/>
                          <a:latin typeface="+mn-lt"/>
                          <a:ea typeface="Calibri" panose="020F0502020204030204" pitchFamily="34" charset="0"/>
                          <a:cs typeface="Calibri" panose="020F0502020204030204" pitchFamily="34" charset="0"/>
                        </a:rPr>
                        <a:t>Est-il possible de sécuriser la porte d’entrée du parc situé aux </a:t>
                      </a:r>
                      <a:r>
                        <a:rPr lang="fr-FR" sz="1400" dirty="0" err="1">
                          <a:solidFill>
                            <a:srgbClr val="F2A841"/>
                          </a:solidFill>
                          <a:effectLst/>
                          <a:latin typeface="+mn-lt"/>
                          <a:ea typeface="Calibri" panose="020F0502020204030204" pitchFamily="34" charset="0"/>
                          <a:cs typeface="Calibri" panose="020F0502020204030204" pitchFamily="34" charset="0"/>
                        </a:rPr>
                        <a:t>Barnufles</a:t>
                      </a:r>
                      <a:r>
                        <a:rPr lang="fr-FR" sz="1400" dirty="0">
                          <a:solidFill>
                            <a:srgbClr val="F2A841"/>
                          </a:solidFill>
                          <a:effectLst/>
                          <a:latin typeface="+mn-lt"/>
                          <a:ea typeface="Calibri" panose="020F0502020204030204" pitchFamily="34" charset="0"/>
                          <a:cs typeface="Calibri" panose="020F0502020204030204" pitchFamily="34" charset="0"/>
                        </a:rPr>
                        <a:t> ? Les enfants peuvent sortir sans sécurité.</a:t>
                      </a:r>
                    </a:p>
                    <a:p>
                      <a:pPr algn="l">
                        <a:lnSpc>
                          <a:spcPct val="107000"/>
                        </a:lnSpc>
                        <a:spcAft>
                          <a:spcPts val="800"/>
                        </a:spcAft>
                        <a:tabLst>
                          <a:tab pos="1152525" algn="l"/>
                        </a:tabLst>
                      </a:pPr>
                      <a:r>
                        <a:rPr lang="fr-FR" sz="1400" dirty="0">
                          <a:solidFill>
                            <a:srgbClr val="F2A841"/>
                          </a:solidFill>
                          <a:effectLst/>
                          <a:latin typeface="+mn-lt"/>
                          <a:ea typeface="Calibri" panose="020F0502020204030204" pitchFamily="34" charset="0"/>
                          <a:cs typeface="Calibri" panose="020F0502020204030204" pitchFamily="34" charset="0"/>
                        </a:rPr>
                        <a:t>Est-il possible de réaménager le parc situé à </a:t>
                      </a:r>
                      <a:r>
                        <a:rPr lang="fr-FR" sz="1400" dirty="0" err="1">
                          <a:solidFill>
                            <a:srgbClr val="F2A841"/>
                          </a:solidFill>
                          <a:effectLst/>
                          <a:latin typeface="+mn-lt"/>
                          <a:ea typeface="Calibri" panose="020F0502020204030204" pitchFamily="34" charset="0"/>
                          <a:cs typeface="Calibri" panose="020F0502020204030204" pitchFamily="34" charset="0"/>
                        </a:rPr>
                        <a:t>Barnufles</a:t>
                      </a:r>
                      <a:r>
                        <a:rPr lang="fr-FR" sz="1400" dirty="0">
                          <a:solidFill>
                            <a:srgbClr val="F2A841"/>
                          </a:solidFill>
                          <a:effectLst/>
                          <a:latin typeface="+mn-lt"/>
                          <a:ea typeface="Calibri" panose="020F0502020204030204" pitchFamily="34" charset="0"/>
                          <a:cs typeface="Calibri" panose="020F0502020204030204" pitchFamily="34" charset="0"/>
                        </a:rPr>
                        <a:t>, il y un grand toboggan mais peu de passage et finalement peu de jeux moteurs. </a:t>
                      </a:r>
                    </a:p>
                  </a:txBody>
                  <a:tcPr/>
                </a:tc>
                <a:extLst>
                  <a:ext uri="{0D108BD9-81ED-4DB2-BD59-A6C34878D82A}">
                    <a16:rowId xmlns:a16="http://schemas.microsoft.com/office/drawing/2014/main" xmlns="" val="10000"/>
                  </a:ext>
                </a:extLst>
              </a:tr>
              <a:tr h="890016">
                <a:tc>
                  <a:txBody>
                    <a:bodyPr/>
                    <a:lstStyle/>
                    <a:p>
                      <a:pPr algn="l">
                        <a:lnSpc>
                          <a:spcPct val="107000"/>
                        </a:lnSpc>
                        <a:spcAft>
                          <a:spcPts val="800"/>
                        </a:spcAft>
                      </a:pPr>
                      <a:r>
                        <a:rPr lang="fr-FR" sz="1400" dirty="0">
                          <a:solidFill>
                            <a:srgbClr val="F2A841"/>
                          </a:solidFill>
                          <a:effectLst/>
                          <a:latin typeface="+mn-lt"/>
                          <a:ea typeface="Calibri" panose="020F0502020204030204" pitchFamily="34" charset="0"/>
                          <a:cs typeface="Times New Roman" panose="02020603050405020304" pitchFamily="18" charset="0"/>
                        </a:rPr>
                        <a:t>Les chiens de catégorie 2 qui se promènent dans les parcs inquiètent les parents et font peur aux enfants, peut-on rajouter des panneaux d’interdiction dans la ville à proximité des endroits où se trouvent les enfants pour la sécurité des plus petits ?</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455760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2245082210"/>
              </p:ext>
            </p:extLst>
          </p:nvPr>
        </p:nvGraphicFramePr>
        <p:xfrm>
          <a:off x="334736" y="490256"/>
          <a:ext cx="8544342" cy="335280"/>
        </p:xfrm>
        <a:graphic>
          <a:graphicData uri="http://schemas.openxmlformats.org/drawingml/2006/table">
            <a:tbl>
              <a:tblPr firstRow="1" bandRow="1">
                <a:tableStyleId>{9BC0106F-0DC3-48D0-A351-AE628A4A27E8}</a:tableStyleId>
              </a:tblPr>
              <a:tblGrid>
                <a:gridCol w="8544342">
                  <a:extLst>
                    <a:ext uri="{9D8B030D-6E8A-4147-A177-3AD203B41FA5}">
                      <a16:colId xmlns:a16="http://schemas.microsoft.com/office/drawing/2014/main" xmlns="" val="20000"/>
                    </a:ext>
                  </a:extLst>
                </a:gridCol>
              </a:tblGrid>
              <a:tr h="0">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Les sollicitations nouvelles depuis le dernier conseil de quartier</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extLst>
                  <a:ext uri="{0D108BD9-81ED-4DB2-BD59-A6C34878D82A}">
                    <a16:rowId xmlns:a16="http://schemas.microsoft.com/office/drawing/2014/main" xmlns="" val="10000"/>
                  </a:ext>
                </a:extLst>
              </a:tr>
            </a:tbl>
          </a:graphicData>
        </a:graphic>
      </p:graphicFrame>
      <p:sp>
        <p:nvSpPr>
          <p:cNvPr id="4" name="Google Shape;1084;p72"/>
          <p:cNvSpPr txBox="1">
            <a:spLocks/>
          </p:cNvSpPr>
          <p:nvPr/>
        </p:nvSpPr>
        <p:spPr>
          <a:xfrm>
            <a:off x="679120" y="-36377"/>
            <a:ext cx="7732571"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nouvelles sollicitations</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3290324112"/>
              </p:ext>
            </p:extLst>
          </p:nvPr>
        </p:nvGraphicFramePr>
        <p:xfrm>
          <a:off x="334735" y="871992"/>
          <a:ext cx="8544343" cy="4363008"/>
        </p:xfrm>
        <a:graphic>
          <a:graphicData uri="http://schemas.openxmlformats.org/drawingml/2006/table">
            <a:tbl>
              <a:tblPr firstRow="1" bandRow="1">
                <a:tableStyleId>{9BC0106F-0DC3-48D0-A351-AE628A4A27E8}</a:tableStyleId>
              </a:tblPr>
              <a:tblGrid>
                <a:gridCol w="8544343">
                  <a:extLst>
                    <a:ext uri="{9D8B030D-6E8A-4147-A177-3AD203B41FA5}">
                      <a16:colId xmlns:a16="http://schemas.microsoft.com/office/drawing/2014/main" xmlns="" val="20000"/>
                    </a:ext>
                  </a:extLst>
                </a:gridCol>
              </a:tblGrid>
              <a:tr h="1789281">
                <a:tc>
                  <a:txBody>
                    <a:bodyPr/>
                    <a:lstStyle/>
                    <a:p>
                      <a:pPr algn="l">
                        <a:lnSpc>
                          <a:spcPct val="107000"/>
                        </a:lnSpc>
                        <a:spcAft>
                          <a:spcPts val="800"/>
                        </a:spcAft>
                        <a:tabLst>
                          <a:tab pos="1152525" algn="l"/>
                        </a:tabLst>
                      </a:pPr>
                      <a:endParaRPr lang="fr-FR" sz="1400" dirty="0">
                        <a:solidFill>
                          <a:srgbClr val="F2A841"/>
                        </a:solidFill>
                        <a:effectLst/>
                        <a:latin typeface="+mn-lt"/>
                        <a:ea typeface="Calibri" panose="020F0502020204030204" pitchFamily="34" charset="0"/>
                        <a:cs typeface="Calibri" panose="020F0502020204030204" pitchFamily="34" charset="0"/>
                      </a:endParaRPr>
                    </a:p>
                    <a:p>
                      <a:pPr algn="l">
                        <a:lnSpc>
                          <a:spcPct val="107000"/>
                        </a:lnSpc>
                        <a:spcAft>
                          <a:spcPts val="800"/>
                        </a:spcAft>
                        <a:tabLst>
                          <a:tab pos="1152525" algn="l"/>
                        </a:tabLst>
                      </a:pPr>
                      <a:endParaRPr lang="fr-FR" sz="1400" dirty="0">
                        <a:solidFill>
                          <a:srgbClr val="F2A841"/>
                        </a:solidFill>
                        <a:effectLst/>
                        <a:latin typeface="+mn-lt"/>
                        <a:ea typeface="Calibri" panose="020F0502020204030204" pitchFamily="34" charset="0"/>
                        <a:cs typeface="Calibri" panose="020F0502020204030204" pitchFamily="34" charset="0"/>
                      </a:endParaRPr>
                    </a:p>
                    <a:p>
                      <a:pPr algn="l">
                        <a:lnSpc>
                          <a:spcPct val="107000"/>
                        </a:lnSpc>
                        <a:spcAft>
                          <a:spcPts val="800"/>
                        </a:spcAft>
                        <a:tabLst>
                          <a:tab pos="1152525" algn="l"/>
                        </a:tabLst>
                      </a:pPr>
                      <a:endParaRPr lang="fr-FR" sz="1400" dirty="0">
                        <a:solidFill>
                          <a:srgbClr val="F2A841"/>
                        </a:solidFill>
                        <a:effectLst/>
                        <a:latin typeface="+mn-lt"/>
                        <a:ea typeface="Calibri" panose="020F0502020204030204" pitchFamily="34" charset="0"/>
                        <a:cs typeface="Calibri" panose="020F0502020204030204" pitchFamily="34" charset="0"/>
                      </a:endParaRPr>
                    </a:p>
                    <a:p>
                      <a:pPr algn="l">
                        <a:lnSpc>
                          <a:spcPct val="107000"/>
                        </a:lnSpc>
                        <a:spcAft>
                          <a:spcPts val="800"/>
                        </a:spcAft>
                        <a:tabLst>
                          <a:tab pos="1152525" algn="l"/>
                        </a:tabLst>
                      </a:pPr>
                      <a:endParaRPr lang="fr-FR" sz="1400" dirty="0">
                        <a:solidFill>
                          <a:srgbClr val="F2A841"/>
                        </a:solidFill>
                        <a:effectLst/>
                        <a:latin typeface="+mn-lt"/>
                        <a:ea typeface="Calibri" panose="020F0502020204030204" pitchFamily="34" charset="0"/>
                        <a:cs typeface="Calibri" panose="020F0502020204030204" pitchFamily="34" charset="0"/>
                      </a:endParaRPr>
                    </a:p>
                    <a:p>
                      <a:pPr algn="l">
                        <a:lnSpc>
                          <a:spcPct val="107000"/>
                        </a:lnSpc>
                        <a:spcAft>
                          <a:spcPts val="800"/>
                        </a:spcAft>
                        <a:tabLst>
                          <a:tab pos="1152525" algn="l"/>
                        </a:tabLst>
                      </a:pPr>
                      <a:endParaRPr lang="fr-FR" sz="1400" dirty="0">
                        <a:solidFill>
                          <a:srgbClr val="F2A841"/>
                        </a:solidFill>
                        <a:effectLst/>
                        <a:latin typeface="+mn-lt"/>
                        <a:ea typeface="Calibri" panose="020F0502020204030204" pitchFamily="34" charset="0"/>
                        <a:cs typeface="Calibri" panose="020F0502020204030204" pitchFamily="34" charset="0"/>
                      </a:endParaRPr>
                    </a:p>
                    <a:p>
                      <a:pPr algn="l">
                        <a:lnSpc>
                          <a:spcPct val="107000"/>
                        </a:lnSpc>
                        <a:spcAft>
                          <a:spcPts val="800"/>
                        </a:spcAft>
                        <a:tabLst>
                          <a:tab pos="1152525" algn="l"/>
                        </a:tabLst>
                      </a:pPr>
                      <a:endParaRPr lang="fr-FR" sz="1400" dirty="0">
                        <a:solidFill>
                          <a:srgbClr val="F2A841"/>
                        </a:solidFill>
                        <a:effectLst/>
                        <a:latin typeface="+mn-lt"/>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0"/>
                  </a:ext>
                </a:extLst>
              </a:tr>
              <a:tr h="2393873">
                <a:tc>
                  <a:txBody>
                    <a:bodyPr/>
                    <a:lstStyle/>
                    <a:p>
                      <a:pPr algn="l">
                        <a:lnSpc>
                          <a:spcPct val="107000"/>
                        </a:lnSpc>
                        <a:spcAft>
                          <a:spcPts val="800"/>
                        </a:spcAft>
                      </a:pPr>
                      <a:endParaRPr lang="fr-FR" sz="1400" dirty="0">
                        <a:solidFill>
                          <a:srgbClr val="F2A841"/>
                        </a:solidFill>
                        <a:effectLst/>
                        <a:latin typeface="+mn-lt"/>
                        <a:ea typeface="Calibri" panose="020F0502020204030204" pitchFamily="34" charset="0"/>
                        <a:cs typeface="Times New Roman" panose="02020603050405020304" pitchFamily="18" charset="0"/>
                      </a:endParaRPr>
                    </a:p>
                    <a:p>
                      <a:pPr algn="l">
                        <a:lnSpc>
                          <a:spcPct val="107000"/>
                        </a:lnSpc>
                        <a:spcAft>
                          <a:spcPts val="800"/>
                        </a:spcAft>
                      </a:pPr>
                      <a:endParaRPr lang="fr-FR" sz="1400" dirty="0">
                        <a:solidFill>
                          <a:srgbClr val="F2A841"/>
                        </a:solidFill>
                        <a:effectLst/>
                        <a:latin typeface="+mn-lt"/>
                        <a:ea typeface="Calibri" panose="020F0502020204030204" pitchFamily="34" charset="0"/>
                        <a:cs typeface="Times New Roman" panose="02020603050405020304" pitchFamily="18" charset="0"/>
                      </a:endParaRPr>
                    </a:p>
                    <a:p>
                      <a:pPr algn="l">
                        <a:lnSpc>
                          <a:spcPct val="107000"/>
                        </a:lnSpc>
                        <a:spcAft>
                          <a:spcPts val="800"/>
                        </a:spcAft>
                      </a:pPr>
                      <a:endParaRPr lang="fr-FR" sz="1400" dirty="0">
                        <a:solidFill>
                          <a:srgbClr val="F2A841"/>
                        </a:solidFill>
                        <a:effectLst/>
                        <a:latin typeface="+mn-lt"/>
                        <a:ea typeface="Calibri" panose="020F0502020204030204" pitchFamily="34" charset="0"/>
                        <a:cs typeface="Times New Roman" panose="02020603050405020304" pitchFamily="18" charset="0"/>
                      </a:endParaRPr>
                    </a:p>
                    <a:p>
                      <a:pPr algn="l">
                        <a:lnSpc>
                          <a:spcPct val="107000"/>
                        </a:lnSpc>
                        <a:spcAft>
                          <a:spcPts val="800"/>
                        </a:spcAft>
                      </a:pPr>
                      <a:endParaRPr lang="fr-FR" sz="1400" dirty="0">
                        <a:solidFill>
                          <a:srgbClr val="F2A841"/>
                        </a:solidFill>
                        <a:effectLst/>
                        <a:latin typeface="+mn-lt"/>
                        <a:ea typeface="Calibri" panose="020F0502020204030204" pitchFamily="34" charset="0"/>
                        <a:cs typeface="Times New Roman" panose="02020603050405020304" pitchFamily="18" charset="0"/>
                      </a:endParaRPr>
                    </a:p>
                    <a:p>
                      <a:pPr algn="l">
                        <a:lnSpc>
                          <a:spcPct val="107000"/>
                        </a:lnSpc>
                        <a:spcAft>
                          <a:spcPts val="800"/>
                        </a:spcAft>
                      </a:pPr>
                      <a:endParaRPr lang="fr-FR" sz="1400" dirty="0">
                        <a:solidFill>
                          <a:srgbClr val="F2A841"/>
                        </a:solidFill>
                        <a:effectLst/>
                        <a:latin typeface="+mn-lt"/>
                        <a:ea typeface="Calibri" panose="020F0502020204030204" pitchFamily="34" charset="0"/>
                        <a:cs typeface="Times New Roman" panose="02020603050405020304" pitchFamily="18" charset="0"/>
                      </a:endParaRPr>
                    </a:p>
                    <a:p>
                      <a:pPr algn="l">
                        <a:lnSpc>
                          <a:spcPct val="107000"/>
                        </a:lnSpc>
                        <a:spcAft>
                          <a:spcPts val="800"/>
                        </a:spcAft>
                      </a:pPr>
                      <a:endParaRPr lang="fr-FR" sz="1400" dirty="0">
                        <a:solidFill>
                          <a:srgbClr val="F2A841"/>
                        </a:solidFill>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10001"/>
                  </a:ext>
                </a:extLst>
              </a:tr>
            </a:tbl>
          </a:graphicData>
        </a:graphic>
      </p:graphicFrame>
      <p:pic>
        <p:nvPicPr>
          <p:cNvPr id="5" name="Image 4">
            <a:extLst>
              <a:ext uri="{FF2B5EF4-FFF2-40B4-BE49-F238E27FC236}">
                <a16:creationId xmlns:a16="http://schemas.microsoft.com/office/drawing/2014/main" xmlns="" id="{AB6F93BC-C7FC-4867-920D-B01412F3CAAF}"/>
              </a:ext>
            </a:extLst>
          </p:cNvPr>
          <p:cNvPicPr/>
          <p:nvPr/>
        </p:nvPicPr>
        <p:blipFill rotWithShape="1">
          <a:blip r:embed="rId2" cstate="print"/>
          <a:srcRect t="19044" r="406"/>
          <a:stretch/>
        </p:blipFill>
        <p:spPr>
          <a:xfrm>
            <a:off x="6334505" y="896702"/>
            <a:ext cx="1713865" cy="1860432"/>
          </a:xfrm>
          <a:prstGeom prst="rect">
            <a:avLst/>
          </a:prstGeom>
        </p:spPr>
      </p:pic>
      <p:sp>
        <p:nvSpPr>
          <p:cNvPr id="3" name="ZoneTexte 2">
            <a:extLst>
              <a:ext uri="{FF2B5EF4-FFF2-40B4-BE49-F238E27FC236}">
                <a16:creationId xmlns:a16="http://schemas.microsoft.com/office/drawing/2014/main" xmlns="" id="{E15FA381-49D3-4410-9E87-153EB0AD43FC}"/>
              </a:ext>
            </a:extLst>
          </p:cNvPr>
          <p:cNvSpPr txBox="1"/>
          <p:nvPr/>
        </p:nvSpPr>
        <p:spPr>
          <a:xfrm>
            <a:off x="334734" y="896702"/>
            <a:ext cx="5413032" cy="1169551"/>
          </a:xfrm>
          <a:prstGeom prst="rect">
            <a:avLst/>
          </a:prstGeom>
          <a:noFill/>
        </p:spPr>
        <p:txBody>
          <a:bodyPr wrap="square" rtlCol="0">
            <a:spAutoFit/>
          </a:bodyPr>
          <a:lstStyle/>
          <a:p>
            <a:r>
              <a:rPr lang="fr-FR" dirty="0">
                <a:solidFill>
                  <a:srgbClr val="F2A841"/>
                </a:solidFill>
                <a:ea typeface="Calibri" panose="020F0502020204030204" pitchFamily="34" charset="0"/>
                <a:cs typeface="Calibri" panose="020F0502020204030204" pitchFamily="34" charset="0"/>
              </a:rPr>
              <a:t>Certains habitants qui viennent régulièrement au conseils de quartier n’ont pas de retour sur leur problème. Quand, la coursive extérieure d’une habitante des </a:t>
            </a:r>
            <a:r>
              <a:rPr lang="fr-FR" dirty="0" err="1">
                <a:solidFill>
                  <a:srgbClr val="F2A841"/>
                </a:solidFill>
                <a:ea typeface="Calibri" panose="020F0502020204030204" pitchFamily="34" charset="0"/>
                <a:cs typeface="Calibri" panose="020F0502020204030204" pitchFamily="34" charset="0"/>
              </a:rPr>
              <a:t>Barnufles</a:t>
            </a:r>
            <a:r>
              <a:rPr lang="fr-FR" dirty="0">
                <a:solidFill>
                  <a:srgbClr val="F2A841"/>
                </a:solidFill>
                <a:ea typeface="Calibri" panose="020F0502020204030204" pitchFamily="34" charset="0"/>
                <a:cs typeface="Calibri" panose="020F0502020204030204" pitchFamily="34" charset="0"/>
              </a:rPr>
              <a:t>, située dans les parties communes, pourrait-elle être nettoyée ?</a:t>
            </a:r>
          </a:p>
          <a:p>
            <a:endParaRPr lang="fr-FR" dirty="0"/>
          </a:p>
        </p:txBody>
      </p:sp>
      <p:sp>
        <p:nvSpPr>
          <p:cNvPr id="7" name="ZoneTexte 6">
            <a:extLst>
              <a:ext uri="{FF2B5EF4-FFF2-40B4-BE49-F238E27FC236}">
                <a16:creationId xmlns:a16="http://schemas.microsoft.com/office/drawing/2014/main" xmlns="" id="{9E46E3AE-94BC-47F3-BF1A-D554E6A0E47A}"/>
              </a:ext>
            </a:extLst>
          </p:cNvPr>
          <p:cNvSpPr txBox="1"/>
          <p:nvPr/>
        </p:nvSpPr>
        <p:spPr>
          <a:xfrm>
            <a:off x="402552" y="2940714"/>
            <a:ext cx="5413032" cy="2459648"/>
          </a:xfrm>
          <a:prstGeom prst="rect">
            <a:avLst/>
          </a:prstGeom>
          <a:noFill/>
        </p:spPr>
        <p:txBody>
          <a:bodyPr wrap="square" rtlCol="0">
            <a:spAutoFit/>
          </a:bodyPr>
          <a:lstStyle/>
          <a:p>
            <a:pPr>
              <a:lnSpc>
                <a:spcPct val="107000"/>
              </a:lnSpc>
              <a:spcAft>
                <a:spcPts val="800"/>
              </a:spcAft>
            </a:pPr>
            <a:r>
              <a:rPr lang="fr-FR" dirty="0">
                <a:solidFill>
                  <a:srgbClr val="F2A841"/>
                </a:solidFill>
                <a:ea typeface="Calibri" panose="020F0502020204030204" pitchFamily="34" charset="0"/>
                <a:cs typeface="Times New Roman" panose="02020603050405020304" pitchFamily="18" charset="0"/>
              </a:rPr>
              <a:t>Concernant les affichages sauvages, le problème ne s’est pas amélioré et de nouveaux affichages interviennent ou reviennent. :</a:t>
            </a:r>
          </a:p>
          <a:p>
            <a:pPr>
              <a:lnSpc>
                <a:spcPct val="107000"/>
              </a:lnSpc>
              <a:spcAft>
                <a:spcPts val="800"/>
              </a:spcAft>
            </a:pPr>
            <a:r>
              <a:rPr lang="fr-FR" dirty="0">
                <a:solidFill>
                  <a:srgbClr val="F2A841"/>
                </a:solidFill>
                <a:ea typeface="Calibri" panose="020F0502020204030204" pitchFamily="34" charset="0"/>
                <a:cs typeface="Times New Roman" panose="02020603050405020304" pitchFamily="18" charset="0"/>
              </a:rPr>
              <a:t>-Combien y-a-t-il eu de verbalisation pour les panneaux les dernières années ?</a:t>
            </a:r>
          </a:p>
          <a:p>
            <a:pPr>
              <a:lnSpc>
                <a:spcPct val="107000"/>
              </a:lnSpc>
              <a:spcAft>
                <a:spcPts val="800"/>
              </a:spcAft>
            </a:pPr>
            <a:r>
              <a:rPr lang="fr-FR" dirty="0">
                <a:solidFill>
                  <a:srgbClr val="F2A841"/>
                </a:solidFill>
                <a:ea typeface="Calibri" panose="020F0502020204030204" pitchFamily="34" charset="0"/>
                <a:cs typeface="Times New Roman" panose="02020603050405020304" pitchFamily="18" charset="0"/>
              </a:rPr>
              <a:t>-Quelle opération supplémentaire la ville peut-elle mener avec l’appui des habitants ? Vous nous aviez parlé de la possibilité de mener une action collective, est-ce que la mairie pourrait nous aider sur une plainte ou une action conjointe ?</a:t>
            </a:r>
          </a:p>
          <a:p>
            <a:endParaRPr lang="fr-FR" dirty="0"/>
          </a:p>
        </p:txBody>
      </p:sp>
      <p:pic>
        <p:nvPicPr>
          <p:cNvPr id="8" name="Image 7">
            <a:extLst>
              <a:ext uri="{FF2B5EF4-FFF2-40B4-BE49-F238E27FC236}">
                <a16:creationId xmlns:a16="http://schemas.microsoft.com/office/drawing/2014/main" xmlns="" id="{DAC60512-B1EF-45ED-B766-9DFBC92F6296}"/>
              </a:ext>
            </a:extLst>
          </p:cNvPr>
          <p:cNvPicPr/>
          <p:nvPr/>
        </p:nvPicPr>
        <p:blipFill>
          <a:blip r:embed="rId3" cstate="print"/>
          <a:stretch>
            <a:fillRect/>
          </a:stretch>
        </p:blipFill>
        <p:spPr>
          <a:xfrm>
            <a:off x="6343395" y="2781845"/>
            <a:ext cx="1704975" cy="2273300"/>
          </a:xfrm>
          <a:prstGeom prst="rect">
            <a:avLst/>
          </a:prstGeom>
        </p:spPr>
      </p:pic>
    </p:spTree>
    <p:extLst>
      <p:ext uri="{BB962C8B-B14F-4D97-AF65-F5344CB8AC3E}">
        <p14:creationId xmlns:p14="http://schemas.microsoft.com/office/powerpoint/2010/main" val="3190773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nvPr>
        </p:nvGraphicFramePr>
        <p:xfrm>
          <a:off x="334736" y="490256"/>
          <a:ext cx="8544342" cy="335280"/>
        </p:xfrm>
        <a:graphic>
          <a:graphicData uri="http://schemas.openxmlformats.org/drawingml/2006/table">
            <a:tbl>
              <a:tblPr firstRow="1" bandRow="1">
                <a:tableStyleId>{9BC0106F-0DC3-48D0-A351-AE628A4A27E8}</a:tableStyleId>
              </a:tblPr>
              <a:tblGrid>
                <a:gridCol w="8544342">
                  <a:extLst>
                    <a:ext uri="{9D8B030D-6E8A-4147-A177-3AD203B41FA5}">
                      <a16:colId xmlns:a16="http://schemas.microsoft.com/office/drawing/2014/main" xmlns="" val="20000"/>
                    </a:ext>
                  </a:extLst>
                </a:gridCol>
              </a:tblGrid>
              <a:tr h="0">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Les sollicitations nouvelles depuis le dernier conseil de quartier</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extLst>
                  <a:ext uri="{0D108BD9-81ED-4DB2-BD59-A6C34878D82A}">
                    <a16:rowId xmlns:a16="http://schemas.microsoft.com/office/drawing/2014/main" xmlns="" val="10000"/>
                  </a:ext>
                </a:extLst>
              </a:tr>
            </a:tbl>
          </a:graphicData>
        </a:graphic>
      </p:graphicFrame>
      <p:sp>
        <p:nvSpPr>
          <p:cNvPr id="4" name="Google Shape;1084;p72"/>
          <p:cNvSpPr txBox="1">
            <a:spLocks/>
          </p:cNvSpPr>
          <p:nvPr/>
        </p:nvSpPr>
        <p:spPr>
          <a:xfrm>
            <a:off x="679120" y="-36377"/>
            <a:ext cx="7732571"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nouvelles sollicitations</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2255854416"/>
              </p:ext>
            </p:extLst>
          </p:nvPr>
        </p:nvGraphicFramePr>
        <p:xfrm>
          <a:off x="334735" y="871992"/>
          <a:ext cx="8544343" cy="4357868"/>
        </p:xfrm>
        <a:graphic>
          <a:graphicData uri="http://schemas.openxmlformats.org/drawingml/2006/table">
            <a:tbl>
              <a:tblPr firstRow="1" bandRow="1">
                <a:tableStyleId>{9BC0106F-0DC3-48D0-A351-AE628A4A27E8}</a:tableStyleId>
              </a:tblPr>
              <a:tblGrid>
                <a:gridCol w="8544343">
                  <a:extLst>
                    <a:ext uri="{9D8B030D-6E8A-4147-A177-3AD203B41FA5}">
                      <a16:colId xmlns:a16="http://schemas.microsoft.com/office/drawing/2014/main" xmlns="" val="20000"/>
                    </a:ext>
                  </a:extLst>
                </a:gridCol>
              </a:tblGrid>
              <a:tr h="652008">
                <a:tc>
                  <a:txBody>
                    <a:bodyPr/>
                    <a:lstStyle/>
                    <a:p>
                      <a:pPr algn="l">
                        <a:lnSpc>
                          <a:spcPct val="107000"/>
                        </a:lnSpc>
                        <a:spcAft>
                          <a:spcPts val="800"/>
                        </a:spcAft>
                        <a:tabLst>
                          <a:tab pos="1152525" algn="l"/>
                        </a:tabLst>
                      </a:pPr>
                      <a:r>
                        <a:rPr lang="fr-FR" sz="1400" dirty="0">
                          <a:solidFill>
                            <a:srgbClr val="F2A841"/>
                          </a:solidFill>
                          <a:effectLst/>
                          <a:latin typeface="+mn-lt"/>
                          <a:ea typeface="Calibri" panose="020F0502020204030204" pitchFamily="34" charset="0"/>
                          <a:cs typeface="Calibri" panose="020F0502020204030204" pitchFamily="34" charset="0"/>
                        </a:rPr>
                        <a:t>Peut-on faire des panneaux humoristiques dans la ville pour encourager les gens à faire acte de civisme et de propreté comme c’est le cas dans de nombreuses villes et communes ? </a:t>
                      </a:r>
                    </a:p>
                  </a:txBody>
                  <a:tcPr/>
                </a:tc>
                <a:extLst>
                  <a:ext uri="{0D108BD9-81ED-4DB2-BD59-A6C34878D82A}">
                    <a16:rowId xmlns:a16="http://schemas.microsoft.com/office/drawing/2014/main" xmlns="" val="10000"/>
                  </a:ext>
                </a:extLst>
              </a:tr>
              <a:tr h="1280160">
                <a:tc>
                  <a:txBody>
                    <a:bodyPr/>
                    <a:lstStyle/>
                    <a:p>
                      <a:pPr algn="l">
                        <a:lnSpc>
                          <a:spcPct val="107000"/>
                        </a:lnSpc>
                        <a:spcAft>
                          <a:spcPts val="800"/>
                        </a:spcAft>
                      </a:pPr>
                      <a:r>
                        <a:rPr lang="fr-FR" sz="1400" dirty="0">
                          <a:solidFill>
                            <a:srgbClr val="F2A841"/>
                          </a:solidFill>
                          <a:effectLst/>
                          <a:latin typeface="+mn-lt"/>
                          <a:ea typeface="Calibri" panose="020F0502020204030204" pitchFamily="34" charset="0"/>
                          <a:cs typeface="Times New Roman" panose="02020603050405020304" pitchFamily="18" charset="0"/>
                        </a:rPr>
                        <a:t>Place Victor Hugo, l’espace de manœuvre est inapproprié pour les camions accédant à la place Victor Hugo ce qui conduit à des dégradations de la façade de la résidence et entraine des problèmes de sécurité d’accès à la résidence. Serait-ce possible d’installer un plot au sol pour marquer la délimitation verticale de l’aplomb  de la façade et modifier l’implantation de la barrière d’accès afin de faciliter les manœuvres ? </a:t>
                      </a:r>
                    </a:p>
                  </a:txBody>
                  <a:tcPr/>
                </a:tc>
                <a:extLst>
                  <a:ext uri="{0D108BD9-81ED-4DB2-BD59-A6C34878D82A}">
                    <a16:rowId xmlns:a16="http://schemas.microsoft.com/office/drawing/2014/main" xmlns="" val="10001"/>
                  </a:ext>
                </a:extLst>
              </a:tr>
              <a:tr h="2393873">
                <a:tc>
                  <a:txBody>
                    <a:bodyPr/>
                    <a:lstStyle/>
                    <a:p>
                      <a:pPr marL="0" indent="0" algn="l">
                        <a:lnSpc>
                          <a:spcPct val="107000"/>
                        </a:lnSpc>
                        <a:spcAft>
                          <a:spcPts val="800"/>
                        </a:spcAft>
                        <a:buFont typeface="Arial" panose="020B0604020202020204" pitchFamily="34" charset="0"/>
                        <a:buNone/>
                      </a:pPr>
                      <a:r>
                        <a:rPr lang="fr-FR" sz="1400" b="0" i="0" u="none" strike="noStrike" cap="none" dirty="0">
                          <a:solidFill>
                            <a:srgbClr val="F2A841"/>
                          </a:solidFill>
                          <a:effectLst/>
                          <a:latin typeface="Arial"/>
                          <a:ea typeface="Calibri" panose="020F0502020204030204" pitchFamily="34" charset="0"/>
                          <a:cs typeface="Times New Roman" panose="02020603050405020304" pitchFamily="18" charset="0"/>
                          <a:sym typeface="Arial"/>
                        </a:rPr>
                        <a:t>Jardinet jouxtant la résidence Victor Hugo non sécurisé et mal entretenu : dès les beaux jours, ce jardinet est utilisé par des individus du quartier pour des activités « illicites » et comme toilettes publiques.</a:t>
                      </a:r>
                    </a:p>
                    <a:p>
                      <a:pPr marL="0" indent="0" algn="l">
                        <a:lnSpc>
                          <a:spcPct val="107000"/>
                        </a:lnSpc>
                        <a:spcAft>
                          <a:spcPts val="800"/>
                        </a:spcAft>
                        <a:buFont typeface="Arial" panose="020B0604020202020204" pitchFamily="34" charset="0"/>
                        <a:buNone/>
                      </a:pPr>
                      <a:r>
                        <a:rPr lang="fr-FR" sz="1400" b="0" i="0" u="none" strike="noStrike" cap="none" dirty="0">
                          <a:solidFill>
                            <a:srgbClr val="F2A841"/>
                          </a:solidFill>
                          <a:effectLst/>
                          <a:latin typeface="Arial"/>
                          <a:ea typeface="Calibri" panose="020F0502020204030204" pitchFamily="34" charset="0"/>
                          <a:cs typeface="Times New Roman" panose="02020603050405020304" pitchFamily="18" charset="0"/>
                          <a:sym typeface="Arial"/>
                        </a:rPr>
                        <a:t>Cela pose des problèmes d’insécurité et d’hygiène publique pour les résidents et le développement non contrôlé d’arbres va poser des problèmes d’infiltration d’eau aux bâtis environnant. </a:t>
                      </a:r>
                    </a:p>
                    <a:p>
                      <a:pPr marL="0" indent="0" algn="l">
                        <a:lnSpc>
                          <a:spcPct val="107000"/>
                        </a:lnSpc>
                        <a:spcAft>
                          <a:spcPts val="800"/>
                        </a:spcAft>
                        <a:buFont typeface="Arial" panose="020B0604020202020204" pitchFamily="34" charset="0"/>
                        <a:buNone/>
                      </a:pPr>
                      <a:r>
                        <a:rPr lang="fr-FR" sz="1400" b="0" i="0" u="none" strike="noStrike" cap="none" dirty="0">
                          <a:solidFill>
                            <a:srgbClr val="F2A841"/>
                          </a:solidFill>
                          <a:effectLst/>
                          <a:latin typeface="Arial"/>
                          <a:ea typeface="Calibri" panose="020F0502020204030204" pitchFamily="34" charset="0"/>
                          <a:cs typeface="Times New Roman" panose="02020603050405020304" pitchFamily="18" charset="0"/>
                          <a:sym typeface="Arial"/>
                        </a:rPr>
                        <a:t>Solution proposée :</a:t>
                      </a:r>
                    </a:p>
                    <a:p>
                      <a:pPr marL="285750" indent="-285750" algn="l">
                        <a:lnSpc>
                          <a:spcPct val="107000"/>
                        </a:lnSpc>
                        <a:spcAft>
                          <a:spcPts val="800"/>
                        </a:spcAft>
                        <a:buFont typeface="Arial" panose="020B0604020202020204" pitchFamily="34" charset="0"/>
                        <a:buChar char="•"/>
                      </a:pPr>
                      <a:r>
                        <a:rPr lang="fr-FR" sz="1400" b="0" i="0" u="none" strike="noStrike" cap="none" dirty="0">
                          <a:solidFill>
                            <a:srgbClr val="F2A841"/>
                          </a:solidFill>
                          <a:effectLst/>
                          <a:latin typeface="Arial"/>
                          <a:ea typeface="Calibri" panose="020F0502020204030204" pitchFamily="34" charset="0"/>
                          <a:cs typeface="Times New Roman" panose="02020603050405020304" pitchFamily="18" charset="0"/>
                          <a:sym typeface="Arial"/>
                        </a:rPr>
                        <a:t>Sécurisation de l’accès au jardinet (par exemple par la pose d’un portillon sécurisé)</a:t>
                      </a:r>
                    </a:p>
                    <a:p>
                      <a:pPr marL="285750" indent="-285750" algn="l">
                        <a:lnSpc>
                          <a:spcPct val="107000"/>
                        </a:lnSpc>
                        <a:spcAft>
                          <a:spcPts val="800"/>
                        </a:spcAft>
                        <a:buFont typeface="Arial" panose="020B0604020202020204" pitchFamily="34" charset="0"/>
                        <a:buChar char="•"/>
                      </a:pPr>
                      <a:r>
                        <a:rPr lang="fr-FR" sz="1400" b="0" i="0" u="none" strike="noStrike" cap="none" dirty="0">
                          <a:solidFill>
                            <a:srgbClr val="F2A841"/>
                          </a:solidFill>
                          <a:effectLst/>
                          <a:latin typeface="Arial"/>
                          <a:ea typeface="Calibri" panose="020F0502020204030204" pitchFamily="34" charset="0"/>
                          <a:cs typeface="Times New Roman" panose="02020603050405020304" pitchFamily="18" charset="0"/>
                          <a:sym typeface="Arial"/>
                        </a:rPr>
                        <a:t>Fréquence d’entretien plus soutenue entre mai et septembre</a:t>
                      </a:r>
                    </a:p>
                    <a:p>
                      <a:pPr marL="285750" indent="-285750" algn="l">
                        <a:lnSpc>
                          <a:spcPct val="107000"/>
                        </a:lnSpc>
                        <a:spcAft>
                          <a:spcPts val="800"/>
                        </a:spcAft>
                        <a:buFont typeface="Arial" panose="020B0604020202020204" pitchFamily="34" charset="0"/>
                        <a:buChar char="•"/>
                      </a:pPr>
                      <a:r>
                        <a:rPr lang="fr-FR" sz="1400" b="0" i="0" u="none" strike="noStrike" cap="none" dirty="0">
                          <a:solidFill>
                            <a:srgbClr val="F2A841"/>
                          </a:solidFill>
                          <a:effectLst/>
                          <a:latin typeface="Arial"/>
                          <a:ea typeface="Calibri" panose="020F0502020204030204" pitchFamily="34" charset="0"/>
                          <a:cs typeface="Times New Roman" panose="02020603050405020304" pitchFamily="18" charset="0"/>
                          <a:sym typeface="Arial"/>
                        </a:rPr>
                        <a:t>Remplacement des arbres par une végétation adaptée à notre environnement</a:t>
                      </a:r>
                    </a:p>
                  </a:txBody>
                  <a:tcPr/>
                </a:tc>
                <a:extLst>
                  <a:ext uri="{0D108BD9-81ED-4DB2-BD59-A6C34878D82A}">
                    <a16:rowId xmlns:a16="http://schemas.microsoft.com/office/drawing/2014/main" xmlns="" val="152146675"/>
                  </a:ext>
                </a:extLst>
              </a:tr>
            </a:tbl>
          </a:graphicData>
        </a:graphic>
      </p:graphicFrame>
    </p:spTree>
    <p:extLst>
      <p:ext uri="{BB962C8B-B14F-4D97-AF65-F5344CB8AC3E}">
        <p14:creationId xmlns:p14="http://schemas.microsoft.com/office/powerpoint/2010/main" val="2824125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1702919660"/>
              </p:ext>
            </p:extLst>
          </p:nvPr>
        </p:nvGraphicFramePr>
        <p:xfrm>
          <a:off x="334736" y="490256"/>
          <a:ext cx="8638576" cy="335280"/>
        </p:xfrm>
        <a:graphic>
          <a:graphicData uri="http://schemas.openxmlformats.org/drawingml/2006/table">
            <a:tbl>
              <a:tblPr firstRow="1" bandRow="1">
                <a:tableStyleId>{9BC0106F-0DC3-48D0-A351-AE628A4A27E8}</a:tableStyleId>
              </a:tblPr>
              <a:tblGrid>
                <a:gridCol w="8638576">
                  <a:extLst>
                    <a:ext uri="{9D8B030D-6E8A-4147-A177-3AD203B41FA5}">
                      <a16:colId xmlns:a16="http://schemas.microsoft.com/office/drawing/2014/main" xmlns="" val="20000"/>
                    </a:ext>
                  </a:extLst>
                </a:gridCol>
              </a:tblGrid>
              <a:tr h="0">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Les sollicitations nouvelles depuis le dernier conseil de quartier</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extLst>
                  <a:ext uri="{0D108BD9-81ED-4DB2-BD59-A6C34878D82A}">
                    <a16:rowId xmlns:a16="http://schemas.microsoft.com/office/drawing/2014/main" xmlns="" val="10000"/>
                  </a:ext>
                </a:extLst>
              </a:tr>
            </a:tbl>
          </a:graphicData>
        </a:graphic>
      </p:graphicFrame>
      <p:sp>
        <p:nvSpPr>
          <p:cNvPr id="4" name="Google Shape;1084;p72"/>
          <p:cNvSpPr txBox="1">
            <a:spLocks/>
          </p:cNvSpPr>
          <p:nvPr/>
        </p:nvSpPr>
        <p:spPr>
          <a:xfrm>
            <a:off x="679120" y="-36377"/>
            <a:ext cx="7732571"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nouvelles sollicitations</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1188231494"/>
              </p:ext>
            </p:extLst>
          </p:nvPr>
        </p:nvGraphicFramePr>
        <p:xfrm>
          <a:off x="334736" y="825537"/>
          <a:ext cx="8675152" cy="4353243"/>
        </p:xfrm>
        <a:graphic>
          <a:graphicData uri="http://schemas.openxmlformats.org/drawingml/2006/table">
            <a:tbl>
              <a:tblPr firstRow="1" bandRow="1">
                <a:tableStyleId>{9BC0106F-0DC3-48D0-A351-AE628A4A27E8}</a:tableStyleId>
              </a:tblPr>
              <a:tblGrid>
                <a:gridCol w="8675152">
                  <a:extLst>
                    <a:ext uri="{9D8B030D-6E8A-4147-A177-3AD203B41FA5}">
                      <a16:colId xmlns:a16="http://schemas.microsoft.com/office/drawing/2014/main" xmlns="" val="20000"/>
                    </a:ext>
                  </a:extLst>
                </a:gridCol>
              </a:tblGrid>
              <a:tr h="979064">
                <a:tc>
                  <a:txBody>
                    <a:bodyPr/>
                    <a:lstStyle/>
                    <a:p>
                      <a:pPr algn="l">
                        <a:lnSpc>
                          <a:spcPct val="107000"/>
                        </a:lnSpc>
                        <a:spcAft>
                          <a:spcPts val="800"/>
                        </a:spcAft>
                      </a:pPr>
                      <a:r>
                        <a:rPr lang="fr-FR" sz="1400" dirty="0">
                          <a:solidFill>
                            <a:srgbClr val="FDB143"/>
                          </a:solidFill>
                          <a:effectLst/>
                          <a:latin typeface="+mn-lt"/>
                          <a:ea typeface="Calibri" panose="020F0502020204030204" pitchFamily="34" charset="0"/>
                          <a:cs typeface="Times New Roman" panose="02020603050405020304" pitchFamily="18" charset="0"/>
                        </a:rPr>
                        <a:t>Entretien des clôtures de l’espace vert entre la résidence Victor-Hugo et le parking menant au Leclerc.</a:t>
                      </a:r>
                    </a:p>
                    <a:p>
                      <a:pPr lvl="1"/>
                      <a:r>
                        <a:rPr lang="fr-FR" sz="1400" dirty="0">
                          <a:solidFill>
                            <a:srgbClr val="FDB143"/>
                          </a:solidFill>
                          <a:effectLst/>
                          <a:latin typeface="+mn-lt"/>
                          <a:ea typeface="Calibri" panose="020F0502020204030204" pitchFamily="34" charset="0"/>
                          <a:cs typeface="Times New Roman" panose="02020603050405020304" pitchFamily="18" charset="0"/>
                        </a:rPr>
                        <a:t>L’espace vert du 3 rue Jean Monnet est utilisé comme toilettes publiques pour les chiens du quartier</a:t>
                      </a:r>
                      <a:r>
                        <a:rPr lang="fr-FR" sz="1400" dirty="0" smtClean="0">
                          <a:solidFill>
                            <a:srgbClr val="FDB143"/>
                          </a:solidFill>
                          <a:effectLst/>
                          <a:latin typeface="+mn-lt"/>
                          <a:ea typeface="Calibri" panose="020F0502020204030204" pitchFamily="34" charset="0"/>
                          <a:cs typeface="Times New Roman" panose="02020603050405020304" pitchFamily="18" charset="0"/>
                        </a:rPr>
                        <a:t>. </a:t>
                      </a:r>
                      <a:r>
                        <a:rPr lang="fr-FR" sz="1400" dirty="0">
                          <a:solidFill>
                            <a:srgbClr val="FDB143"/>
                          </a:solidFill>
                          <a:effectLst/>
                          <a:latin typeface="+mn-lt"/>
                          <a:ea typeface="Calibri" panose="020F0502020204030204" pitchFamily="34" charset="0"/>
                          <a:cs typeface="Times New Roman" panose="02020603050405020304" pitchFamily="18" charset="0"/>
                        </a:rPr>
                        <a:t>Cela pose un problème d’hygiène publique pour les résidents de la résidence. </a:t>
                      </a:r>
                      <a:r>
                        <a:rPr lang="fr-FR" sz="1400" b="0" i="0" u="none" strike="noStrike" cap="none" dirty="0">
                          <a:solidFill>
                            <a:srgbClr val="FDB143"/>
                          </a:solidFill>
                          <a:effectLst/>
                          <a:latin typeface="Arial"/>
                          <a:ea typeface="Calibri" panose="020F0502020204030204" pitchFamily="34" charset="0"/>
                          <a:cs typeface="Arial"/>
                          <a:sym typeface="Arial"/>
                        </a:rPr>
                        <a:t>Est-ce possible d’assurer la s</a:t>
                      </a:r>
                      <a:r>
                        <a:rPr lang="fr-FR" sz="1400" b="0" i="0" u="none" strike="noStrike" cap="none" dirty="0">
                          <a:solidFill>
                            <a:srgbClr val="FDB143"/>
                          </a:solidFill>
                          <a:effectLst/>
                          <a:latin typeface="Arial"/>
                          <a:ea typeface="Arial"/>
                          <a:cs typeface="Arial"/>
                          <a:sym typeface="Arial"/>
                        </a:rPr>
                        <a:t>écurisation complète de cet  espace et de poser un panneau pour rappeler la réglementation en vigueur ?</a:t>
                      </a:r>
                      <a:endParaRPr lang="fr-FR" sz="1400" dirty="0">
                        <a:solidFill>
                          <a:srgbClr val="FDB143"/>
                        </a:solidFill>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10001"/>
                  </a:ext>
                </a:extLst>
              </a:tr>
              <a:tr h="1462006">
                <a:tc>
                  <a:txBody>
                    <a:bodyPr/>
                    <a:lstStyle/>
                    <a:p>
                      <a:pPr lvl="1"/>
                      <a:r>
                        <a:rPr lang="fr-FR" sz="1400" dirty="0">
                          <a:solidFill>
                            <a:srgbClr val="FDB143"/>
                          </a:solidFill>
                          <a:effectLst/>
                          <a:latin typeface="+mn-lt"/>
                          <a:ea typeface="Calibri" panose="020F0502020204030204" pitchFamily="34" charset="0"/>
                          <a:cs typeface="Times New Roman" panose="02020603050405020304" pitchFamily="18" charset="0"/>
                        </a:rPr>
                        <a:t>Sur cette même place, nous notons de plus en plus de voitures ou camionnettes mal garées alors que cette place est piétonne. Par ailleurs, depuis de nombreuses années des motos et scooters utilisent aussi la place comme parking : à côté de l'ECAM, face au n°3, Face au n°15.Certains deux roues avaient été rappelés à l'ordre par la police municipale il y a quelques années.  Certains véhicules se garent également devant l’entrée des parking Leclerc et des résidences </a:t>
                      </a:r>
                      <a:r>
                        <a:rPr lang="fr-FR" sz="1400" b="0" i="0" u="none" strike="noStrike" cap="none" dirty="0">
                          <a:solidFill>
                            <a:srgbClr val="FDB143"/>
                          </a:solidFill>
                          <a:effectLst/>
                          <a:latin typeface="Arial"/>
                          <a:ea typeface="Arial"/>
                          <a:cs typeface="Arial"/>
                          <a:sym typeface="Arial"/>
                        </a:rPr>
                        <a:t>rendant difficile la sortie sur la rue Jean Monnet ou l'entrée dans les parkings.</a:t>
                      </a: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1400" b="0" i="0" u="none" strike="noStrike" cap="none" dirty="0">
                          <a:solidFill>
                            <a:srgbClr val="FDB143"/>
                          </a:solidFill>
                          <a:effectLst/>
                          <a:latin typeface="Arial"/>
                          <a:ea typeface="Arial"/>
                          <a:cs typeface="Arial"/>
                          <a:sym typeface="Arial"/>
                        </a:rPr>
                        <a:t>Dans la rue même, des scooters et camions durant les travaux passent en sens interdit.</a:t>
                      </a: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1400" b="0" i="0" u="none" strike="noStrike" cap="none" dirty="0">
                        <a:solidFill>
                          <a:srgbClr val="FDB143"/>
                        </a:solidFill>
                        <a:effectLst/>
                        <a:latin typeface="Arial"/>
                        <a:ea typeface="Arial"/>
                        <a:cs typeface="Arial"/>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1400" b="0" i="0" u="none" strike="noStrike" cap="none" dirty="0">
                        <a:solidFill>
                          <a:srgbClr val="FDB143"/>
                        </a:solidFill>
                        <a:effectLst/>
                        <a:latin typeface="Arial"/>
                        <a:ea typeface="Arial"/>
                        <a:cs typeface="Arial"/>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1400" b="0" i="0" u="none" strike="noStrike" cap="none" dirty="0">
                        <a:solidFill>
                          <a:srgbClr val="FDB143"/>
                        </a:solidFill>
                        <a:effectLst/>
                        <a:latin typeface="Arial"/>
                        <a:ea typeface="Arial"/>
                        <a:cs typeface="Arial"/>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1400" b="0" i="0" u="none" strike="noStrike" cap="none" dirty="0">
                        <a:solidFill>
                          <a:srgbClr val="FDB143"/>
                        </a:solidFill>
                        <a:effectLst/>
                        <a:latin typeface="Arial"/>
                        <a:ea typeface="Arial"/>
                        <a:cs typeface="Arial"/>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1400" b="0" i="0" u="none" strike="noStrike" cap="none" dirty="0">
                        <a:solidFill>
                          <a:srgbClr val="FDB143"/>
                        </a:solidFill>
                        <a:effectLst/>
                        <a:latin typeface="Arial"/>
                        <a:ea typeface="Arial"/>
                        <a:cs typeface="Arial"/>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1400" b="0" i="0" u="none" strike="noStrike" cap="none" dirty="0">
                        <a:solidFill>
                          <a:srgbClr val="FDB143"/>
                        </a:solidFill>
                        <a:effectLst/>
                        <a:latin typeface="Arial"/>
                        <a:ea typeface="Arial"/>
                        <a:cs typeface="Arial"/>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1400" b="0" i="0" u="none" strike="noStrike" cap="none" dirty="0">
                        <a:solidFill>
                          <a:srgbClr val="FDB143"/>
                        </a:solidFill>
                        <a:effectLst/>
                        <a:latin typeface="Arial"/>
                        <a:ea typeface="Arial"/>
                        <a:cs typeface="Arial"/>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fr-FR" sz="1400" b="0" i="0" u="none" strike="noStrike" cap="none" dirty="0">
                        <a:solidFill>
                          <a:srgbClr val="FDB143"/>
                        </a:solidFill>
                        <a:effectLst/>
                        <a:latin typeface="Arial"/>
                        <a:ea typeface="Arial"/>
                        <a:cs typeface="Arial"/>
                        <a:sym typeface="Arial"/>
                      </a:endParaRPr>
                    </a:p>
                  </a:txBody>
                  <a:tcPr/>
                </a:tc>
                <a:extLst>
                  <a:ext uri="{0D108BD9-81ED-4DB2-BD59-A6C34878D82A}">
                    <a16:rowId xmlns:a16="http://schemas.microsoft.com/office/drawing/2014/main" xmlns="" val="3234071379"/>
                  </a:ext>
                </a:extLst>
              </a:tr>
            </a:tbl>
          </a:graphicData>
        </a:graphic>
      </p:graphicFrame>
      <p:pic>
        <p:nvPicPr>
          <p:cNvPr id="7" name="Image 6">
            <a:extLst>
              <a:ext uri="{FF2B5EF4-FFF2-40B4-BE49-F238E27FC236}">
                <a16:creationId xmlns:a16="http://schemas.microsoft.com/office/drawing/2014/main" xmlns="" id="{5EFD4C3D-F269-404E-B3A9-65E8DD3D4A8F}"/>
              </a:ext>
            </a:extLst>
          </p:cNvPr>
          <p:cNvPicPr/>
          <p:nvPr/>
        </p:nvPicPr>
        <p:blipFill>
          <a:blip r:embed="rId2" cstate="print"/>
          <a:stretch>
            <a:fillRect/>
          </a:stretch>
        </p:blipFill>
        <p:spPr>
          <a:xfrm>
            <a:off x="693130" y="3474717"/>
            <a:ext cx="2967378" cy="1668780"/>
          </a:xfrm>
          <a:prstGeom prst="rect">
            <a:avLst/>
          </a:prstGeom>
        </p:spPr>
      </p:pic>
      <p:pic>
        <p:nvPicPr>
          <p:cNvPr id="8" name="Image 7">
            <a:extLst>
              <a:ext uri="{FF2B5EF4-FFF2-40B4-BE49-F238E27FC236}">
                <a16:creationId xmlns:a16="http://schemas.microsoft.com/office/drawing/2014/main" xmlns="" id="{784CA06B-A512-4353-9902-553F40FB20AA}"/>
              </a:ext>
            </a:extLst>
          </p:cNvPr>
          <p:cNvPicPr/>
          <p:nvPr/>
        </p:nvPicPr>
        <p:blipFill>
          <a:blip r:embed="rId3" cstate="print"/>
          <a:stretch>
            <a:fillRect/>
          </a:stretch>
        </p:blipFill>
        <p:spPr>
          <a:xfrm>
            <a:off x="4263999" y="3474717"/>
            <a:ext cx="2967380" cy="1668781"/>
          </a:xfrm>
          <a:prstGeom prst="rect">
            <a:avLst/>
          </a:prstGeom>
        </p:spPr>
      </p:pic>
    </p:spTree>
    <p:extLst>
      <p:ext uri="{BB962C8B-B14F-4D97-AF65-F5344CB8AC3E}">
        <p14:creationId xmlns:p14="http://schemas.microsoft.com/office/powerpoint/2010/main" val="259039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21" name="Google Shape;521;p48"/>
          <p:cNvSpPr txBox="1">
            <a:spLocks noGrp="1"/>
          </p:cNvSpPr>
          <p:nvPr>
            <p:ph type="title" idx="4294967295"/>
          </p:nvPr>
        </p:nvSpPr>
        <p:spPr>
          <a:xfrm flipH="1">
            <a:off x="8293100" y="1590675"/>
            <a:ext cx="850900" cy="482600"/>
          </a:xfrm>
          <a:prstGeom prst="rect">
            <a:avLst/>
          </a:prstGeom>
        </p:spPr>
        <p:txBody>
          <a:bodyPr spcFirstLastPara="1" wrap="square" lIns="91425" tIns="91425" rIns="91425" bIns="91425" anchor="ctr" anchorCtr="0">
            <a:noAutofit/>
          </a:bodyPr>
          <a:lstStyle/>
          <a:p>
            <a:pPr marL="0" lvl="0" indent="0"/>
            <a:r>
              <a:rPr lang="en" dirty="0">
                <a:solidFill>
                  <a:schemeClr val="bg1"/>
                </a:solidFill>
                <a:latin typeface="Gotham Black" pitchFamily="50" charset="0"/>
              </a:rPr>
              <a:t>03</a:t>
            </a:r>
            <a:endParaRPr dirty="0">
              <a:solidFill>
                <a:schemeClr val="bg1"/>
              </a:solidFill>
              <a:latin typeface="Gotham Black" pitchFamily="50" charset="0"/>
            </a:endParaRPr>
          </a:p>
        </p:txBody>
      </p:sp>
      <p:sp>
        <p:nvSpPr>
          <p:cNvPr id="16" name="Google Shape;500;p46"/>
          <p:cNvSpPr/>
          <p:nvPr/>
        </p:nvSpPr>
        <p:spPr>
          <a:xfrm rot="10800000">
            <a:off x="5393832" y="0"/>
            <a:ext cx="3794733" cy="692562"/>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1;p46"/>
          <p:cNvSpPr/>
          <p:nvPr/>
        </p:nvSpPr>
        <p:spPr>
          <a:xfrm>
            <a:off x="6532536" y="-69223"/>
            <a:ext cx="2656029" cy="820891"/>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37" name="Google Shape;1084;p72"/>
          <p:cNvSpPr txBox="1">
            <a:spLocks/>
          </p:cNvSpPr>
          <p:nvPr/>
        </p:nvSpPr>
        <p:spPr>
          <a:xfrm>
            <a:off x="-142179" y="270464"/>
            <a:ext cx="56508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Ubuntu"/>
              <a:buNone/>
              <a:defRPr sz="3500" b="1" i="0" u="none" strike="noStrike" cap="none">
                <a:solidFill>
                  <a:schemeClr val="dk1"/>
                </a:solidFill>
                <a:latin typeface="Ubuntu"/>
                <a:ea typeface="Ubuntu"/>
                <a:cs typeface="Ubuntu"/>
                <a:sym typeface="Ubuntu"/>
              </a:defRPr>
            </a:lvl1pPr>
            <a:lvl2pPr marR="0" lvl="1"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2pPr>
            <a:lvl3pPr marR="0" lvl="2"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3pPr>
            <a:lvl4pPr marR="0" lvl="3"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4pPr>
            <a:lvl5pPr marR="0" lvl="4"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5pPr>
            <a:lvl6pPr marR="0" lvl="5"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6pPr>
            <a:lvl7pPr marR="0" lvl="6"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7pPr>
            <a:lvl8pPr marR="0" lvl="7"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8pPr>
            <a:lvl9pPr marR="0" lvl="8" algn="r" rtl="0">
              <a:lnSpc>
                <a:spcPct val="100000"/>
              </a:lnSpc>
              <a:spcBef>
                <a:spcPts val="0"/>
              </a:spcBef>
              <a:spcAft>
                <a:spcPts val="0"/>
              </a:spcAft>
              <a:buClr>
                <a:schemeClr val="dk1"/>
              </a:buClr>
              <a:buSzPts val="2500"/>
              <a:buFont typeface="Indie Flower"/>
              <a:buNone/>
              <a:defRPr sz="2500" b="1" i="0" u="none" strike="noStrike" cap="none">
                <a:solidFill>
                  <a:schemeClr val="dk1"/>
                </a:solidFill>
                <a:latin typeface="Indie Flower"/>
                <a:ea typeface="Indie Flower"/>
                <a:cs typeface="Indie Flower"/>
                <a:sym typeface="Indie Flower"/>
              </a:defRPr>
            </a:lvl9pPr>
          </a:lstStyle>
          <a:p>
            <a:r>
              <a:rPr lang="fr-FR" dirty="0">
                <a:solidFill>
                  <a:srgbClr val="F2A841"/>
                </a:solidFill>
                <a:latin typeface="Merienda One" panose="020B0604020202020204" charset="0"/>
              </a:rPr>
              <a:t>ORDRE DU </a:t>
            </a:r>
            <a:r>
              <a:rPr lang="fr-FR" sz="3200" dirty="0">
                <a:solidFill>
                  <a:srgbClr val="F2A841"/>
                </a:solidFill>
                <a:latin typeface="Merienda One" panose="020B0604020202020204" charset="0"/>
              </a:rPr>
              <a:t>JOUR</a:t>
            </a:r>
          </a:p>
        </p:txBody>
      </p:sp>
      <p:sp>
        <p:nvSpPr>
          <p:cNvPr id="47" name="Google Shape;514;p48"/>
          <p:cNvSpPr/>
          <p:nvPr/>
        </p:nvSpPr>
        <p:spPr>
          <a:xfrm>
            <a:off x="274179" y="1204916"/>
            <a:ext cx="418191" cy="389086"/>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lvl="0" algn="ctr"/>
            <a:r>
              <a:rPr lang="en" sz="3600" dirty="0">
                <a:solidFill>
                  <a:schemeClr val="bg1"/>
                </a:solidFill>
                <a:latin typeface="Merienda One" panose="020B0604020202020204" charset="0"/>
                <a:cs typeface="Merienda One" panose="020B0604020202020204" charset="0"/>
              </a:rPr>
              <a:t>1</a:t>
            </a:r>
          </a:p>
        </p:txBody>
      </p:sp>
      <p:sp>
        <p:nvSpPr>
          <p:cNvPr id="50" name="Google Shape;514;p48"/>
          <p:cNvSpPr/>
          <p:nvPr/>
        </p:nvSpPr>
        <p:spPr>
          <a:xfrm>
            <a:off x="282582" y="1676093"/>
            <a:ext cx="409788" cy="389086"/>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lvl="0" algn="ctr"/>
            <a:r>
              <a:rPr lang="en" sz="3600" dirty="0">
                <a:solidFill>
                  <a:schemeClr val="bg1"/>
                </a:solidFill>
                <a:latin typeface="Merienda One" panose="020B0604020202020204" charset="0"/>
                <a:cs typeface="Merienda One" panose="020B0604020202020204" charset="0"/>
              </a:rPr>
              <a:t>2</a:t>
            </a:r>
          </a:p>
        </p:txBody>
      </p:sp>
      <p:sp>
        <p:nvSpPr>
          <p:cNvPr id="51" name="Google Shape;514;p48"/>
          <p:cNvSpPr/>
          <p:nvPr/>
        </p:nvSpPr>
        <p:spPr>
          <a:xfrm>
            <a:off x="263416" y="2573350"/>
            <a:ext cx="409788" cy="389086"/>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lvl="0" algn="ctr"/>
            <a:r>
              <a:rPr lang="en" sz="3600" dirty="0">
                <a:solidFill>
                  <a:schemeClr val="bg1"/>
                </a:solidFill>
                <a:latin typeface="Merienda One" panose="020B0604020202020204" charset="0"/>
                <a:cs typeface="Merienda One" panose="020B0604020202020204" charset="0"/>
              </a:rPr>
              <a:t>4</a:t>
            </a:r>
          </a:p>
        </p:txBody>
      </p:sp>
      <p:sp>
        <p:nvSpPr>
          <p:cNvPr id="58" name="Google Shape;514;p48"/>
          <p:cNvSpPr/>
          <p:nvPr/>
        </p:nvSpPr>
        <p:spPr>
          <a:xfrm>
            <a:off x="282582" y="2129197"/>
            <a:ext cx="409788" cy="389086"/>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lvl="0" algn="ctr"/>
            <a:r>
              <a:rPr lang="en" sz="3600" dirty="0">
                <a:solidFill>
                  <a:schemeClr val="bg1"/>
                </a:solidFill>
                <a:latin typeface="Merienda One" panose="020B0604020202020204" charset="0"/>
                <a:cs typeface="Merienda One" panose="020B0604020202020204" charset="0"/>
              </a:rPr>
              <a:t>3</a:t>
            </a:r>
          </a:p>
        </p:txBody>
      </p:sp>
      <p:sp>
        <p:nvSpPr>
          <p:cNvPr id="35" name="Google Shape;499;p46"/>
          <p:cNvSpPr txBox="1">
            <a:spLocks/>
          </p:cNvSpPr>
          <p:nvPr/>
        </p:nvSpPr>
        <p:spPr>
          <a:xfrm>
            <a:off x="692370" y="2694182"/>
            <a:ext cx="8142444" cy="436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800"/>
              <a:buFont typeface="Bellota Text"/>
              <a:buNone/>
              <a:defRPr sz="2000" b="0" i="0" u="none" strike="noStrike" cap="none">
                <a:solidFill>
                  <a:schemeClr val="dk2"/>
                </a:solidFill>
                <a:latin typeface="Bellota Text"/>
                <a:ea typeface="Bellota Text"/>
                <a:cs typeface="Bellota Text"/>
                <a:sym typeface="Bellota Text"/>
              </a:defRPr>
            </a:lvl1pPr>
            <a:lvl2pPr marL="914400" marR="0" lvl="1"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2pPr>
            <a:lvl3pPr marL="1371600" marR="0" lvl="2"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3pPr>
            <a:lvl4pPr marL="1828800" marR="0" lvl="3"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4pPr>
            <a:lvl5pPr marL="2286000" marR="0" lvl="4"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5pPr>
            <a:lvl6pPr marL="2743200" marR="0" lvl="5"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6pPr>
            <a:lvl7pPr marL="3200400" marR="0" lvl="6"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7pPr>
            <a:lvl8pPr marL="3657600" marR="0" lvl="7"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8pPr>
            <a:lvl9pPr marL="4114800" marR="0" lvl="8" indent="-317500" algn="ctr" rtl="0">
              <a:lnSpc>
                <a:spcPct val="100000"/>
              </a:lnSpc>
              <a:spcBef>
                <a:spcPts val="0"/>
              </a:spcBef>
              <a:spcAft>
                <a:spcPts val="0"/>
              </a:spcAft>
              <a:buClr>
                <a:schemeClr val="dk2"/>
              </a:buClr>
              <a:buSzPts val="2800"/>
              <a:buFont typeface="Bellota Text"/>
              <a:buNone/>
              <a:defRPr sz="2800" b="0" i="0" u="none" strike="noStrike" cap="none">
                <a:solidFill>
                  <a:schemeClr val="dk2"/>
                </a:solidFill>
                <a:latin typeface="Bellota Text"/>
                <a:ea typeface="Bellota Text"/>
                <a:cs typeface="Bellota Text"/>
                <a:sym typeface="Bellota Text"/>
              </a:defRPr>
            </a:lvl9pPr>
          </a:lstStyle>
          <a:p>
            <a:pPr marL="0" indent="0" algn="just">
              <a:spcAft>
                <a:spcPts val="600"/>
              </a:spcAft>
            </a:pPr>
            <a:r>
              <a:rPr lang="fr-FR" sz="2300" dirty="0">
                <a:solidFill>
                  <a:srgbClr val="F2A841"/>
                </a:solidFill>
                <a:latin typeface="Merienda One" panose="02000000000000000000" pitchFamily="2" charset="0"/>
                <a:ea typeface="Segoe UI Black" panose="020B0A02040204020203" pitchFamily="34" charset="0"/>
                <a:cs typeface="Merienda One" panose="020B0604020202020204" charset="0"/>
              </a:rPr>
              <a:t>Les sollicitations en cours</a:t>
            </a:r>
          </a:p>
          <a:p>
            <a:pPr marL="0" indent="0" algn="just">
              <a:spcAft>
                <a:spcPts val="600"/>
              </a:spcAft>
            </a:pPr>
            <a:r>
              <a:rPr lang="fr-FR" sz="2300" dirty="0">
                <a:solidFill>
                  <a:srgbClr val="F2A841"/>
                </a:solidFill>
                <a:latin typeface="Merienda One" panose="02000000000000000000" pitchFamily="2" charset="0"/>
                <a:ea typeface="Segoe UI Black" panose="020B0A02040204020203" pitchFamily="34" charset="0"/>
                <a:cs typeface="Merienda One" panose="020B0604020202020204" charset="0"/>
              </a:rPr>
              <a:t>Avancée des budgets participatifs </a:t>
            </a:r>
          </a:p>
          <a:p>
            <a:pPr marL="0" indent="0" algn="just">
              <a:spcAft>
                <a:spcPts val="600"/>
              </a:spcAft>
            </a:pPr>
            <a:r>
              <a:rPr lang="fr-FR" sz="2300" dirty="0">
                <a:solidFill>
                  <a:srgbClr val="F2A841"/>
                </a:solidFill>
                <a:latin typeface="Merienda One" panose="02000000000000000000" pitchFamily="2" charset="0"/>
                <a:ea typeface="Segoe UI Black" panose="020B0A02040204020203" pitchFamily="34" charset="0"/>
                <a:cs typeface="Merienda One" panose="020B0604020202020204" charset="0"/>
              </a:rPr>
              <a:t>Les orientations budgétaires 2025</a:t>
            </a:r>
          </a:p>
          <a:p>
            <a:pPr marL="0" indent="0" algn="just">
              <a:spcAft>
                <a:spcPts val="600"/>
              </a:spcAft>
            </a:pPr>
            <a:r>
              <a:rPr lang="fr-FR" sz="2300" dirty="0">
                <a:solidFill>
                  <a:srgbClr val="F2A841"/>
                </a:solidFill>
                <a:latin typeface="Merienda One" panose="02000000000000000000" pitchFamily="2" charset="0"/>
                <a:ea typeface="Segoe UI Black" panose="020B0A02040204020203" pitchFamily="34" charset="0"/>
                <a:cs typeface="Merienda One" panose="020B0604020202020204" charset="0"/>
              </a:rPr>
              <a:t>L’avancement des travaux dans les différents squares de la Ville</a:t>
            </a:r>
          </a:p>
          <a:p>
            <a:pPr marL="0" indent="0" algn="just">
              <a:spcAft>
                <a:spcPts val="600"/>
              </a:spcAft>
            </a:pPr>
            <a:r>
              <a:rPr lang="fr-FR" sz="2300" dirty="0">
                <a:solidFill>
                  <a:srgbClr val="F2A841"/>
                </a:solidFill>
                <a:latin typeface="Merienda One" panose="02000000000000000000" pitchFamily="2" charset="0"/>
                <a:ea typeface="Segoe UI Black" panose="020B0A02040204020203" pitchFamily="34" charset="0"/>
                <a:cs typeface="Merienda One" panose="020B0604020202020204" charset="0"/>
              </a:rPr>
              <a:t>Présentation des nouveaux dispositifs en faveur de la propreté</a:t>
            </a:r>
          </a:p>
          <a:p>
            <a:pPr marL="0" indent="0" algn="just">
              <a:spcAft>
                <a:spcPts val="600"/>
              </a:spcAft>
            </a:pPr>
            <a:r>
              <a:rPr lang="fr-FR" sz="2300" dirty="0">
                <a:solidFill>
                  <a:srgbClr val="F2A841"/>
                </a:solidFill>
                <a:latin typeface="Merienda One" panose="02000000000000000000" pitchFamily="2" charset="0"/>
                <a:ea typeface="Segoe UI Black" panose="020B0A02040204020203" pitchFamily="34" charset="0"/>
                <a:cs typeface="Merienda One" panose="020B0604020202020204" charset="0"/>
              </a:rPr>
              <a:t>L’agenda de votre quartier</a:t>
            </a:r>
          </a:p>
        </p:txBody>
      </p:sp>
      <p:sp>
        <p:nvSpPr>
          <p:cNvPr id="40" name="Google Shape;499;p46"/>
          <p:cNvSpPr txBox="1">
            <a:spLocks/>
          </p:cNvSpPr>
          <p:nvPr/>
        </p:nvSpPr>
        <p:spPr>
          <a:xfrm>
            <a:off x="618320" y="2971388"/>
            <a:ext cx="8216494" cy="436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fr-FR" sz="2200" dirty="0">
              <a:solidFill>
                <a:srgbClr val="10B9AA"/>
              </a:solidFill>
              <a:latin typeface="Gotham Black"/>
            </a:endParaRPr>
          </a:p>
        </p:txBody>
      </p:sp>
      <p:sp>
        <p:nvSpPr>
          <p:cNvPr id="23" name="Google Shape;514;p48"/>
          <p:cNvSpPr/>
          <p:nvPr/>
        </p:nvSpPr>
        <p:spPr>
          <a:xfrm>
            <a:off x="252449" y="3342570"/>
            <a:ext cx="409788" cy="389086"/>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lvl="0" algn="ctr"/>
            <a:r>
              <a:rPr lang="en" sz="3600" dirty="0">
                <a:solidFill>
                  <a:schemeClr val="bg1"/>
                </a:solidFill>
                <a:latin typeface="Merienda One" panose="020B0604020202020204" charset="0"/>
                <a:cs typeface="Merienda One" panose="020B0604020202020204" charset="0"/>
              </a:rPr>
              <a:t>5</a:t>
            </a:r>
          </a:p>
        </p:txBody>
      </p:sp>
      <p:sp>
        <p:nvSpPr>
          <p:cNvPr id="19" name="Google Shape;514;p48"/>
          <p:cNvSpPr/>
          <p:nvPr/>
        </p:nvSpPr>
        <p:spPr>
          <a:xfrm>
            <a:off x="263416" y="4053926"/>
            <a:ext cx="409788" cy="389086"/>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lvl="0" algn="ctr"/>
            <a:r>
              <a:rPr lang="en" sz="3600" dirty="0">
                <a:solidFill>
                  <a:schemeClr val="bg1"/>
                </a:solidFill>
                <a:latin typeface="Merienda One" panose="020B0604020202020204" charset="0"/>
                <a:cs typeface="Merienda One" panose="020B0604020202020204" charset="0"/>
              </a:rPr>
              <a:t>6</a:t>
            </a:r>
          </a:p>
        </p:txBody>
      </p:sp>
    </p:spTree>
    <p:extLst>
      <p:ext uri="{BB962C8B-B14F-4D97-AF65-F5344CB8AC3E}">
        <p14:creationId xmlns:p14="http://schemas.microsoft.com/office/powerpoint/2010/main" val="902142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nvPr>
        </p:nvGraphicFramePr>
        <p:xfrm>
          <a:off x="334736" y="490256"/>
          <a:ext cx="8544342" cy="335280"/>
        </p:xfrm>
        <a:graphic>
          <a:graphicData uri="http://schemas.openxmlformats.org/drawingml/2006/table">
            <a:tbl>
              <a:tblPr firstRow="1" bandRow="1">
                <a:tableStyleId>{9BC0106F-0DC3-48D0-A351-AE628A4A27E8}</a:tableStyleId>
              </a:tblPr>
              <a:tblGrid>
                <a:gridCol w="8544342">
                  <a:extLst>
                    <a:ext uri="{9D8B030D-6E8A-4147-A177-3AD203B41FA5}">
                      <a16:colId xmlns:a16="http://schemas.microsoft.com/office/drawing/2014/main" xmlns="" val="20000"/>
                    </a:ext>
                  </a:extLst>
                </a:gridCol>
              </a:tblGrid>
              <a:tr h="0">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Les sollicitations nouvelles depuis le dernier conseil de quartier</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extLst>
                  <a:ext uri="{0D108BD9-81ED-4DB2-BD59-A6C34878D82A}">
                    <a16:rowId xmlns:a16="http://schemas.microsoft.com/office/drawing/2014/main" xmlns="" val="10000"/>
                  </a:ext>
                </a:extLst>
              </a:tr>
            </a:tbl>
          </a:graphicData>
        </a:graphic>
      </p:graphicFrame>
      <p:sp>
        <p:nvSpPr>
          <p:cNvPr id="4" name="Google Shape;1084;p72"/>
          <p:cNvSpPr txBox="1">
            <a:spLocks/>
          </p:cNvSpPr>
          <p:nvPr/>
        </p:nvSpPr>
        <p:spPr>
          <a:xfrm>
            <a:off x="679120" y="-36377"/>
            <a:ext cx="7732571"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nouvelles sollicitations</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2783069239"/>
              </p:ext>
            </p:extLst>
          </p:nvPr>
        </p:nvGraphicFramePr>
        <p:xfrm>
          <a:off x="334736" y="825537"/>
          <a:ext cx="8650768" cy="3319743"/>
        </p:xfrm>
        <a:graphic>
          <a:graphicData uri="http://schemas.openxmlformats.org/drawingml/2006/table">
            <a:tbl>
              <a:tblPr firstRow="1" bandRow="1">
                <a:tableStyleId>{9BC0106F-0DC3-48D0-A351-AE628A4A27E8}</a:tableStyleId>
              </a:tblPr>
              <a:tblGrid>
                <a:gridCol w="8650768">
                  <a:extLst>
                    <a:ext uri="{9D8B030D-6E8A-4147-A177-3AD203B41FA5}">
                      <a16:colId xmlns:a16="http://schemas.microsoft.com/office/drawing/2014/main" xmlns="" val="20000"/>
                    </a:ext>
                  </a:extLst>
                </a:gridCol>
              </a:tblGrid>
              <a:tr h="3319743">
                <a:tc>
                  <a:txBody>
                    <a:bodyPr/>
                    <a:lstStyle/>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1071429435"/>
                  </a:ext>
                </a:extLst>
              </a:tr>
            </a:tbl>
          </a:graphicData>
        </a:graphic>
      </p:graphicFrame>
      <p:pic>
        <p:nvPicPr>
          <p:cNvPr id="5" name="Image 4">
            <a:extLst>
              <a:ext uri="{FF2B5EF4-FFF2-40B4-BE49-F238E27FC236}">
                <a16:creationId xmlns:a16="http://schemas.microsoft.com/office/drawing/2014/main" xmlns="" id="{FCC42DA6-9010-44FA-8EA1-E3BAEC48006F}"/>
              </a:ext>
            </a:extLst>
          </p:cNvPr>
          <p:cNvPicPr/>
          <p:nvPr/>
        </p:nvPicPr>
        <p:blipFill>
          <a:blip r:embed="rId2" cstate="print"/>
          <a:stretch>
            <a:fillRect/>
          </a:stretch>
        </p:blipFill>
        <p:spPr>
          <a:xfrm>
            <a:off x="5207671" y="825536"/>
            <a:ext cx="3552825" cy="3151505"/>
          </a:xfrm>
          <a:prstGeom prst="rect">
            <a:avLst/>
          </a:prstGeom>
        </p:spPr>
      </p:pic>
      <p:sp>
        <p:nvSpPr>
          <p:cNvPr id="3" name="ZoneTexte 2">
            <a:extLst>
              <a:ext uri="{FF2B5EF4-FFF2-40B4-BE49-F238E27FC236}">
                <a16:creationId xmlns:a16="http://schemas.microsoft.com/office/drawing/2014/main" xmlns="" id="{CEE4018A-67FF-4F39-BA1E-0D8E00D4CFF8}"/>
              </a:ext>
            </a:extLst>
          </p:cNvPr>
          <p:cNvSpPr txBox="1"/>
          <p:nvPr/>
        </p:nvSpPr>
        <p:spPr>
          <a:xfrm>
            <a:off x="383504" y="905351"/>
            <a:ext cx="4540449" cy="2462213"/>
          </a:xfrm>
          <a:prstGeom prst="rect">
            <a:avLst/>
          </a:prstGeom>
          <a:noFill/>
        </p:spPr>
        <p:txBody>
          <a:bodyPr wrap="square" rtlCol="0">
            <a:spAutoFit/>
          </a:bodyPr>
          <a:lstStyle/>
          <a:p>
            <a:pPr lvl="1"/>
            <a:r>
              <a:rPr lang="fr-FR" dirty="0">
                <a:solidFill>
                  <a:srgbClr val="FDB143"/>
                </a:solidFill>
                <a:ea typeface="Calibri" panose="020F0502020204030204" pitchFamily="34" charset="0"/>
                <a:cs typeface="Times New Roman" panose="02020603050405020304" pitchFamily="18" charset="0"/>
              </a:rPr>
              <a:t>De nombreux panneaux de signalisation ont été aussi rendus illisibles à l'aide d'autocollants ou de de tags divers, en particulier le sens interdit sur la rue Jean Monnet servant de rappel aux véhicules s'engageant sur cette rue à la sortie du parking Leclerc. Ceci est potentiellement dangereux. Qui gère les dégradations des panneaux de signalisation ? Les actions de remise en état doivent être rapides. </a:t>
            </a:r>
          </a:p>
          <a:p>
            <a:pPr lvl="1"/>
            <a:endParaRPr lang="fr-FR" dirty="0">
              <a:solidFill>
                <a:srgbClr val="FDB143"/>
              </a:solidFill>
              <a:ea typeface="Calibri" panose="020F0502020204030204" pitchFamily="34" charset="0"/>
              <a:cs typeface="Times New Roman" panose="02020603050405020304" pitchFamily="18" charset="0"/>
            </a:endParaRPr>
          </a:p>
          <a:p>
            <a:pPr lvl="1"/>
            <a:endParaRPr lang="fr-FR" dirty="0">
              <a:solidFill>
                <a:srgbClr val="FDB143"/>
              </a:solidFill>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76909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nvPr>
        </p:nvGraphicFramePr>
        <p:xfrm>
          <a:off x="334736" y="490256"/>
          <a:ext cx="8544342" cy="335280"/>
        </p:xfrm>
        <a:graphic>
          <a:graphicData uri="http://schemas.openxmlformats.org/drawingml/2006/table">
            <a:tbl>
              <a:tblPr firstRow="1" bandRow="1">
                <a:tableStyleId>{9BC0106F-0DC3-48D0-A351-AE628A4A27E8}</a:tableStyleId>
              </a:tblPr>
              <a:tblGrid>
                <a:gridCol w="8544342">
                  <a:extLst>
                    <a:ext uri="{9D8B030D-6E8A-4147-A177-3AD203B41FA5}">
                      <a16:colId xmlns:a16="http://schemas.microsoft.com/office/drawing/2014/main" xmlns="" val="20000"/>
                    </a:ext>
                  </a:extLst>
                </a:gridCol>
              </a:tblGrid>
              <a:tr h="0">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Les sollicitations nouvelles depuis le dernier conseil de quartier</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extLst>
                  <a:ext uri="{0D108BD9-81ED-4DB2-BD59-A6C34878D82A}">
                    <a16:rowId xmlns:a16="http://schemas.microsoft.com/office/drawing/2014/main" xmlns="" val="10000"/>
                  </a:ext>
                </a:extLst>
              </a:tr>
            </a:tbl>
          </a:graphicData>
        </a:graphic>
      </p:graphicFrame>
      <p:sp>
        <p:nvSpPr>
          <p:cNvPr id="4" name="Google Shape;1084;p72"/>
          <p:cNvSpPr txBox="1">
            <a:spLocks/>
          </p:cNvSpPr>
          <p:nvPr/>
        </p:nvSpPr>
        <p:spPr>
          <a:xfrm>
            <a:off x="679120" y="-36377"/>
            <a:ext cx="7732571"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nouvelles sollicitations</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3443007503"/>
              </p:ext>
            </p:extLst>
          </p:nvPr>
        </p:nvGraphicFramePr>
        <p:xfrm>
          <a:off x="334736" y="825537"/>
          <a:ext cx="8553232" cy="4484092"/>
        </p:xfrm>
        <a:graphic>
          <a:graphicData uri="http://schemas.openxmlformats.org/drawingml/2006/table">
            <a:tbl>
              <a:tblPr firstRow="1" bandRow="1">
                <a:tableStyleId>{9BC0106F-0DC3-48D0-A351-AE628A4A27E8}</a:tableStyleId>
              </a:tblPr>
              <a:tblGrid>
                <a:gridCol w="8553232">
                  <a:extLst>
                    <a:ext uri="{9D8B030D-6E8A-4147-A177-3AD203B41FA5}">
                      <a16:colId xmlns:a16="http://schemas.microsoft.com/office/drawing/2014/main" xmlns="" val="20000"/>
                    </a:ext>
                  </a:extLst>
                </a:gridCol>
              </a:tblGrid>
              <a:tr h="1845551">
                <a:tc>
                  <a:txBody>
                    <a:bodyPr/>
                    <a:lstStyle/>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1071429435"/>
                  </a:ext>
                </a:extLst>
              </a:tr>
              <a:tr h="2472412">
                <a:tc>
                  <a:txBody>
                    <a:bodyPr/>
                    <a:lstStyle/>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4234753140"/>
                  </a:ext>
                </a:extLst>
              </a:tr>
            </a:tbl>
          </a:graphicData>
        </a:graphic>
      </p:graphicFrame>
      <p:sp>
        <p:nvSpPr>
          <p:cNvPr id="3" name="ZoneTexte 2">
            <a:extLst>
              <a:ext uri="{FF2B5EF4-FFF2-40B4-BE49-F238E27FC236}">
                <a16:creationId xmlns:a16="http://schemas.microsoft.com/office/drawing/2014/main" xmlns="" id="{CEE4018A-67FF-4F39-BA1E-0D8E00D4CFF8}"/>
              </a:ext>
            </a:extLst>
          </p:cNvPr>
          <p:cNvSpPr txBox="1"/>
          <p:nvPr/>
        </p:nvSpPr>
        <p:spPr>
          <a:xfrm>
            <a:off x="325845" y="824344"/>
            <a:ext cx="8434913" cy="1169551"/>
          </a:xfrm>
          <a:prstGeom prst="rect">
            <a:avLst/>
          </a:prstGeom>
          <a:noFill/>
        </p:spPr>
        <p:txBody>
          <a:bodyPr wrap="square" rtlCol="0">
            <a:spAutoFit/>
          </a:bodyPr>
          <a:lstStyle/>
          <a:p>
            <a:pPr lvl="1"/>
            <a:r>
              <a:rPr lang="fr-FR" dirty="0">
                <a:solidFill>
                  <a:srgbClr val="FDB143"/>
                </a:solidFill>
                <a:ea typeface="Calibri" panose="020F0502020204030204" pitchFamily="34" charset="0"/>
                <a:cs typeface="Times New Roman" panose="02020603050405020304" pitchFamily="18" charset="0"/>
              </a:rPr>
              <a:t>Peut-on avoir une date précise  de fin des travaux "place Victor Hugo et Passage Anatole France Place Victor Hugo". Prévue mi-avril, M. </a:t>
            </a:r>
            <a:r>
              <a:rPr lang="fr-FR" dirty="0" err="1">
                <a:solidFill>
                  <a:srgbClr val="FDB143"/>
                </a:solidFill>
                <a:ea typeface="Calibri" panose="020F0502020204030204" pitchFamily="34" charset="0"/>
                <a:cs typeface="Times New Roman" panose="02020603050405020304" pitchFamily="18" charset="0"/>
              </a:rPr>
              <a:t>Berroir</a:t>
            </a:r>
            <a:r>
              <a:rPr lang="fr-FR" dirty="0">
                <a:solidFill>
                  <a:srgbClr val="FDB143"/>
                </a:solidFill>
                <a:ea typeface="Calibri" panose="020F0502020204030204" pitchFamily="34" charset="0"/>
                <a:cs typeface="Times New Roman" panose="02020603050405020304" pitchFamily="18" charset="0"/>
              </a:rPr>
              <a:t> (directeur des services techniques), contacté par e-mail plusieurs fois n’a pas répondu. La signature de la Convention d'usage et de gestion n’est toujours pas effective.</a:t>
            </a:r>
          </a:p>
          <a:p>
            <a:pPr lvl="1"/>
            <a:endParaRPr lang="fr-FR" dirty="0">
              <a:solidFill>
                <a:srgbClr val="FDB143"/>
              </a:solidFill>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xmlns="" id="{FBB0AFE4-2B51-4A36-A696-1991E09497E8}"/>
              </a:ext>
            </a:extLst>
          </p:cNvPr>
          <p:cNvSpPr txBox="1"/>
          <p:nvPr/>
        </p:nvSpPr>
        <p:spPr>
          <a:xfrm>
            <a:off x="334736" y="2640226"/>
            <a:ext cx="4540449" cy="1169551"/>
          </a:xfrm>
          <a:prstGeom prst="rect">
            <a:avLst/>
          </a:prstGeom>
          <a:noFill/>
        </p:spPr>
        <p:txBody>
          <a:bodyPr wrap="square" rtlCol="0">
            <a:spAutoFit/>
          </a:bodyPr>
          <a:lstStyle/>
          <a:p>
            <a:pPr lvl="1"/>
            <a:endParaRPr lang="fr-FR" dirty="0">
              <a:solidFill>
                <a:srgbClr val="FDB143"/>
              </a:solidFill>
              <a:ea typeface="Calibri" panose="020F0502020204030204" pitchFamily="34" charset="0"/>
              <a:cs typeface="Times New Roman" panose="02020603050405020304" pitchFamily="18" charset="0"/>
            </a:endParaRPr>
          </a:p>
          <a:p>
            <a:pPr lvl="1"/>
            <a:r>
              <a:rPr lang="fr-FR" dirty="0">
                <a:solidFill>
                  <a:srgbClr val="FDB143"/>
                </a:solidFill>
                <a:ea typeface="Calibri" panose="020F0502020204030204" pitchFamily="34" charset="0"/>
                <a:cs typeface="Times New Roman" panose="02020603050405020304" pitchFamily="18" charset="0"/>
              </a:rPr>
              <a:t>Rue Anatole les poubelles débordent constamment. </a:t>
            </a:r>
          </a:p>
          <a:p>
            <a:pPr lvl="1"/>
            <a:endParaRPr lang="fr-FR" dirty="0">
              <a:solidFill>
                <a:srgbClr val="FDB143"/>
              </a:solidFill>
              <a:ea typeface="Calibri" panose="020F0502020204030204" pitchFamily="34" charset="0"/>
              <a:cs typeface="Times New Roman" panose="02020603050405020304" pitchFamily="18" charset="0"/>
            </a:endParaRPr>
          </a:p>
          <a:p>
            <a:pPr lvl="1"/>
            <a:endParaRPr lang="fr-FR" dirty="0">
              <a:solidFill>
                <a:srgbClr val="FDB143"/>
              </a:solidFill>
              <a:ea typeface="Calibri" panose="020F0502020204030204" pitchFamily="34" charset="0"/>
              <a:cs typeface="Times New Roman" panose="02020603050405020304" pitchFamily="18" charset="0"/>
            </a:endParaRPr>
          </a:p>
          <a:p>
            <a:endParaRPr lang="fr-FR" dirty="0"/>
          </a:p>
        </p:txBody>
      </p:sp>
      <p:pic>
        <p:nvPicPr>
          <p:cNvPr id="9" name="Image 8">
            <a:extLst>
              <a:ext uri="{FF2B5EF4-FFF2-40B4-BE49-F238E27FC236}">
                <a16:creationId xmlns:a16="http://schemas.microsoft.com/office/drawing/2014/main" xmlns="" id="{9BD70F36-3884-4809-8B20-AC78563D40CE}"/>
              </a:ext>
            </a:extLst>
          </p:cNvPr>
          <p:cNvPicPr/>
          <p:nvPr/>
        </p:nvPicPr>
        <p:blipFill>
          <a:blip r:embed="rId2" cstate="print"/>
          <a:stretch>
            <a:fillRect/>
          </a:stretch>
        </p:blipFill>
        <p:spPr>
          <a:xfrm>
            <a:off x="5153507" y="3025737"/>
            <a:ext cx="2815818" cy="2117763"/>
          </a:xfrm>
          <a:prstGeom prst="rect">
            <a:avLst/>
          </a:prstGeom>
        </p:spPr>
      </p:pic>
    </p:spTree>
    <p:extLst>
      <p:ext uri="{BB962C8B-B14F-4D97-AF65-F5344CB8AC3E}">
        <p14:creationId xmlns:p14="http://schemas.microsoft.com/office/powerpoint/2010/main" val="3228450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nvPr>
        </p:nvGraphicFramePr>
        <p:xfrm>
          <a:off x="334736" y="490256"/>
          <a:ext cx="8544342" cy="335280"/>
        </p:xfrm>
        <a:graphic>
          <a:graphicData uri="http://schemas.openxmlformats.org/drawingml/2006/table">
            <a:tbl>
              <a:tblPr firstRow="1" bandRow="1">
                <a:tableStyleId>{9BC0106F-0DC3-48D0-A351-AE628A4A27E8}</a:tableStyleId>
              </a:tblPr>
              <a:tblGrid>
                <a:gridCol w="8544342">
                  <a:extLst>
                    <a:ext uri="{9D8B030D-6E8A-4147-A177-3AD203B41FA5}">
                      <a16:colId xmlns:a16="http://schemas.microsoft.com/office/drawing/2014/main" xmlns="" val="20000"/>
                    </a:ext>
                  </a:extLst>
                </a:gridCol>
              </a:tblGrid>
              <a:tr h="0">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Les sollicitations nouvelles depuis le dernier conseil de quartier</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extLst>
                  <a:ext uri="{0D108BD9-81ED-4DB2-BD59-A6C34878D82A}">
                    <a16:rowId xmlns:a16="http://schemas.microsoft.com/office/drawing/2014/main" xmlns="" val="10000"/>
                  </a:ext>
                </a:extLst>
              </a:tr>
            </a:tbl>
          </a:graphicData>
        </a:graphic>
      </p:graphicFrame>
      <p:sp>
        <p:nvSpPr>
          <p:cNvPr id="4" name="Google Shape;1084;p72"/>
          <p:cNvSpPr txBox="1">
            <a:spLocks/>
          </p:cNvSpPr>
          <p:nvPr/>
        </p:nvSpPr>
        <p:spPr>
          <a:xfrm>
            <a:off x="679120" y="-36377"/>
            <a:ext cx="7732571"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nouvelles sollicitations</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4221716625"/>
              </p:ext>
            </p:extLst>
          </p:nvPr>
        </p:nvGraphicFramePr>
        <p:xfrm>
          <a:off x="334736" y="825537"/>
          <a:ext cx="8553232" cy="4198396"/>
        </p:xfrm>
        <a:graphic>
          <a:graphicData uri="http://schemas.openxmlformats.org/drawingml/2006/table">
            <a:tbl>
              <a:tblPr firstRow="1" bandRow="1">
                <a:tableStyleId>{9BC0106F-0DC3-48D0-A351-AE628A4A27E8}</a:tableStyleId>
              </a:tblPr>
              <a:tblGrid>
                <a:gridCol w="8553232">
                  <a:extLst>
                    <a:ext uri="{9D8B030D-6E8A-4147-A177-3AD203B41FA5}">
                      <a16:colId xmlns:a16="http://schemas.microsoft.com/office/drawing/2014/main" xmlns="" val="20000"/>
                    </a:ext>
                  </a:extLst>
                </a:gridCol>
              </a:tblGrid>
              <a:tr h="2169347">
                <a:tc>
                  <a:txBody>
                    <a:bodyPr/>
                    <a:lstStyle/>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p>
                      <a:pPr lvl="1"/>
                      <a:endParaRPr lang="fr-FR" sz="1400" dirty="0">
                        <a:solidFill>
                          <a:srgbClr val="FDB143"/>
                        </a:solidFill>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1071429435"/>
                  </a:ext>
                </a:extLst>
              </a:tr>
              <a:tr h="1759996">
                <a:tc>
                  <a:txBody>
                    <a:bodyPr/>
                    <a:lstStyle/>
                    <a:p>
                      <a:pPr lvl="1"/>
                      <a:r>
                        <a:rPr lang="fr-FR" sz="1400" dirty="0">
                          <a:solidFill>
                            <a:srgbClr val="FDB143"/>
                          </a:solidFill>
                          <a:effectLst/>
                          <a:latin typeface="+mn-lt"/>
                          <a:ea typeface="Calibri" panose="020F0502020204030204" pitchFamily="34" charset="0"/>
                          <a:cs typeface="Times New Roman" panose="02020603050405020304" pitchFamily="18" charset="0"/>
                        </a:rPr>
                        <a:t>Question du Bureau : Pourrions-nous avoir un bilan des derniers avancements concernant le partenariat avec </a:t>
                      </a:r>
                      <a:r>
                        <a:rPr lang="fr-FR" sz="1400" dirty="0" err="1">
                          <a:solidFill>
                            <a:srgbClr val="FDB143"/>
                          </a:solidFill>
                          <a:effectLst/>
                          <a:latin typeface="+mn-lt"/>
                          <a:ea typeface="Calibri" panose="020F0502020204030204" pitchFamily="34" charset="0"/>
                          <a:cs typeface="Times New Roman" panose="02020603050405020304" pitchFamily="18" charset="0"/>
                        </a:rPr>
                        <a:t>Sorority</a:t>
                      </a:r>
                      <a:r>
                        <a:rPr lang="fr-FR" sz="1400" dirty="0">
                          <a:solidFill>
                            <a:srgbClr val="FDB143"/>
                          </a:solidFill>
                          <a:effectLst/>
                          <a:latin typeface="+mn-lt"/>
                          <a:ea typeface="Calibri" panose="020F0502020204030204" pitchFamily="34" charset="0"/>
                          <a:cs typeface="Times New Roman" panose="02020603050405020304" pitchFamily="18" charset="0"/>
                        </a:rPr>
                        <a:t> ? Combien de nouvelles inscriptions ? Une campagne de communication est-elle prévue ? Une sensibilisation des commerces est-elle en cours ? Quelle est la répartition des inscriptions sur la ville ?	</a:t>
                      </a:r>
                    </a:p>
                  </a:txBody>
                  <a:tcPr/>
                </a:tc>
                <a:extLst>
                  <a:ext uri="{0D108BD9-81ED-4DB2-BD59-A6C34878D82A}">
                    <a16:rowId xmlns:a16="http://schemas.microsoft.com/office/drawing/2014/main" xmlns="" val="4234753140"/>
                  </a:ext>
                </a:extLst>
              </a:tr>
            </a:tbl>
          </a:graphicData>
        </a:graphic>
      </p:graphicFrame>
      <p:sp>
        <p:nvSpPr>
          <p:cNvPr id="3" name="ZoneTexte 2">
            <a:extLst>
              <a:ext uri="{FF2B5EF4-FFF2-40B4-BE49-F238E27FC236}">
                <a16:creationId xmlns:a16="http://schemas.microsoft.com/office/drawing/2014/main" xmlns="" id="{CEE4018A-67FF-4F39-BA1E-0D8E00D4CFF8}"/>
              </a:ext>
            </a:extLst>
          </p:cNvPr>
          <p:cNvSpPr txBox="1"/>
          <p:nvPr/>
        </p:nvSpPr>
        <p:spPr>
          <a:xfrm>
            <a:off x="334736" y="825536"/>
            <a:ext cx="4206168" cy="1169551"/>
          </a:xfrm>
          <a:prstGeom prst="rect">
            <a:avLst/>
          </a:prstGeom>
          <a:noFill/>
        </p:spPr>
        <p:txBody>
          <a:bodyPr wrap="square" rtlCol="0">
            <a:spAutoFit/>
          </a:bodyPr>
          <a:lstStyle/>
          <a:p>
            <a:pPr lvl="1"/>
            <a:r>
              <a:rPr lang="fr-FR" dirty="0">
                <a:solidFill>
                  <a:srgbClr val="FDB143"/>
                </a:solidFill>
              </a:rPr>
              <a:t>Il y a une moto garée sur le trottoir de la résidence 17, 19, 21 et 27 bis rue Anatole France depuis de nombreux mois. Un ruban jaune masque le numéro d'immatriculation. La Police Municipale peut-elle faire recherche avec le n° de la plaque ?</a:t>
            </a:r>
            <a:endParaRPr lang="fr-FR" dirty="0">
              <a:solidFill>
                <a:srgbClr val="FDB143"/>
              </a:solidFill>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xmlns="" id="{A06C9D20-FEDE-4652-9EB8-53680079289B}"/>
              </a:ext>
            </a:extLst>
          </p:cNvPr>
          <p:cNvPicPr/>
          <p:nvPr/>
        </p:nvPicPr>
        <p:blipFill rotWithShape="1">
          <a:blip r:embed="rId2" cstate="print"/>
          <a:srcRect r="-1370" b="29754"/>
          <a:stretch/>
        </p:blipFill>
        <p:spPr>
          <a:xfrm>
            <a:off x="5019358" y="974090"/>
            <a:ext cx="2429954" cy="2244598"/>
          </a:xfrm>
          <a:prstGeom prst="rect">
            <a:avLst/>
          </a:prstGeom>
        </p:spPr>
      </p:pic>
    </p:spTree>
    <p:extLst>
      <p:ext uri="{BB962C8B-B14F-4D97-AF65-F5344CB8AC3E}">
        <p14:creationId xmlns:p14="http://schemas.microsoft.com/office/powerpoint/2010/main" val="3057190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A841"/>
        </a:solidFill>
        <a:effectLst/>
      </p:bgPr>
    </p:bg>
    <p:spTree>
      <p:nvGrpSpPr>
        <p:cNvPr id="1" name="Shape 527"/>
        <p:cNvGrpSpPr/>
        <p:nvPr/>
      </p:nvGrpSpPr>
      <p:grpSpPr>
        <a:xfrm>
          <a:off x="0" y="0"/>
          <a:ext cx="0" cy="0"/>
          <a:chOff x="0" y="0"/>
          <a:chExt cx="0" cy="0"/>
        </a:xfrm>
      </p:grpSpPr>
      <p:sp>
        <p:nvSpPr>
          <p:cNvPr id="3" name="ZoneTexte 2"/>
          <p:cNvSpPr txBox="1"/>
          <p:nvPr/>
        </p:nvSpPr>
        <p:spPr>
          <a:xfrm>
            <a:off x="1426421" y="525603"/>
            <a:ext cx="5940313" cy="1446550"/>
          </a:xfrm>
          <a:prstGeom prst="rect">
            <a:avLst/>
          </a:prstGeom>
          <a:noFill/>
        </p:spPr>
        <p:txBody>
          <a:bodyPr wrap="square" rtlCol="0">
            <a:spAutoFit/>
          </a:bodyPr>
          <a:lstStyle/>
          <a:p>
            <a:pPr algn="ctr"/>
            <a:r>
              <a:rPr lang="fr-FR" sz="8800" dirty="0">
                <a:solidFill>
                  <a:schemeClr val="bg1"/>
                </a:solidFill>
                <a:latin typeface="Merienda One" panose="02000000000000000000" pitchFamily="2" charset="0"/>
              </a:rPr>
              <a:t>MERCI ! </a:t>
            </a:r>
          </a:p>
        </p:txBody>
      </p:sp>
      <p:sp>
        <p:nvSpPr>
          <p:cNvPr id="4" name="ZoneTexte 3"/>
          <p:cNvSpPr txBox="1"/>
          <p:nvPr/>
        </p:nvSpPr>
        <p:spPr>
          <a:xfrm>
            <a:off x="2464475" y="2267826"/>
            <a:ext cx="4527340" cy="800219"/>
          </a:xfrm>
          <a:prstGeom prst="rect">
            <a:avLst/>
          </a:prstGeom>
          <a:noFill/>
        </p:spPr>
        <p:txBody>
          <a:bodyPr wrap="square" rtlCol="0">
            <a:spAutoFit/>
          </a:bodyPr>
          <a:lstStyle/>
          <a:p>
            <a:r>
              <a:rPr lang="fr-FR" sz="1800" dirty="0">
                <a:solidFill>
                  <a:schemeClr val="bg1"/>
                </a:solidFill>
                <a:latin typeface="Merienda One" panose="02000000000000000000" pitchFamily="2" charset="0"/>
                <a:ea typeface="Bellota Text" panose="020B0604020202020204" charset="0"/>
              </a:rPr>
              <a:t>Suivez-nous sur nos réseaux sociaux</a:t>
            </a:r>
            <a:r>
              <a:rPr lang="fr-FR" dirty="0">
                <a:solidFill>
                  <a:schemeClr val="bg1"/>
                </a:solidFill>
                <a:latin typeface="Merienda One" panose="02000000000000000000" pitchFamily="2" charset="0"/>
              </a:rPr>
              <a:t> </a:t>
            </a:r>
          </a:p>
          <a:p>
            <a:r>
              <a:rPr lang="fr-FR" dirty="0">
                <a:solidFill>
                  <a:schemeClr val="bg1"/>
                </a:solidFill>
                <a:latin typeface="Merienda One" panose="02000000000000000000" pitchFamily="2" charset="0"/>
              </a:rPr>
              <a:t>  </a:t>
            </a:r>
          </a:p>
          <a:p>
            <a:endParaRPr lang="fr-FR" dirty="0">
              <a:latin typeface="Merienda One" panose="02000000000000000000" pitchFamily="2" charset="0"/>
            </a:endParaRPr>
          </a:p>
        </p:txBody>
      </p:sp>
      <p:sp>
        <p:nvSpPr>
          <p:cNvPr id="2" name="ZoneTexte 1"/>
          <p:cNvSpPr txBox="1"/>
          <p:nvPr/>
        </p:nvSpPr>
        <p:spPr>
          <a:xfrm>
            <a:off x="3899878" y="3868264"/>
            <a:ext cx="1420118" cy="461665"/>
          </a:xfrm>
          <a:prstGeom prst="rect">
            <a:avLst/>
          </a:prstGeom>
          <a:noFill/>
        </p:spPr>
        <p:txBody>
          <a:bodyPr wrap="square" rtlCol="0">
            <a:spAutoFit/>
          </a:bodyPr>
          <a:lstStyle/>
          <a:p>
            <a:r>
              <a:rPr lang="fr-FR" sz="2400" dirty="0">
                <a:solidFill>
                  <a:schemeClr val="bg1"/>
                </a:solidFill>
                <a:latin typeface="Calibri" panose="020F0502020204030204" pitchFamily="34" charset="0"/>
                <a:ea typeface="Bellota Text" panose="020B0604020202020204" charset="0"/>
                <a:cs typeface="Calibri" panose="020F0502020204030204" pitchFamily="34" charset="0"/>
              </a:rPr>
              <a:t>@</a:t>
            </a:r>
            <a:r>
              <a:rPr lang="fr-FR" sz="2400" dirty="0" err="1">
                <a:solidFill>
                  <a:schemeClr val="bg1"/>
                </a:solidFill>
                <a:latin typeface="Calibri" panose="020F0502020204030204" pitchFamily="34" charset="0"/>
                <a:ea typeface="Bellota Text" panose="020B0604020202020204" charset="0"/>
                <a:cs typeface="Calibri" panose="020F0502020204030204" pitchFamily="34" charset="0"/>
              </a:rPr>
              <a:t>villekb</a:t>
            </a:r>
            <a:endParaRPr lang="fr-FR" sz="2400" dirty="0">
              <a:solidFill>
                <a:schemeClr val="bg1"/>
              </a:solidFill>
              <a:latin typeface="Calibri" panose="020F0502020204030204" pitchFamily="34" charset="0"/>
              <a:ea typeface="Bellota Text" panose="020B0604020202020204" charset="0"/>
              <a:cs typeface="Calibri" panose="020F0502020204030204" pitchFamily="34" charset="0"/>
            </a:endParaRPr>
          </a:p>
        </p:txBody>
      </p:sp>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4598" y="3073210"/>
            <a:ext cx="271981" cy="277986"/>
          </a:xfrm>
          <a:prstGeom prst="rect">
            <a:avLst/>
          </a:prstGeom>
        </p:spPr>
      </p:pic>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1843" y="3068045"/>
            <a:ext cx="251529" cy="288392"/>
          </a:xfrm>
          <a:prstGeom prst="rect">
            <a:avLst/>
          </a:prstGeom>
        </p:spPr>
      </p:pic>
      <p:pic>
        <p:nvPicPr>
          <p:cNvPr id="19" name="Imag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135" y="3038439"/>
            <a:ext cx="325279" cy="325279"/>
          </a:xfrm>
          <a:prstGeom prst="rect">
            <a:avLst/>
          </a:prstGeom>
        </p:spPr>
      </p:pic>
      <p:pic>
        <p:nvPicPr>
          <p:cNvPr id="20" name="Image 19"/>
          <p:cNvPicPr>
            <a:picLocks noChangeAspect="1"/>
          </p:cNvPicPr>
          <p:nvPr/>
        </p:nvPicPr>
        <p:blipFill>
          <a:blip r:embed="rId6" cstate="print">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3418047" y="3040612"/>
            <a:ext cx="320934" cy="320934"/>
          </a:xfrm>
          <a:prstGeom prst="rect">
            <a:avLst/>
          </a:prstGeom>
        </p:spPr>
      </p:pic>
      <p:pic>
        <p:nvPicPr>
          <p:cNvPr id="21" name="Image 2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418238" y="3073210"/>
            <a:ext cx="369002" cy="313799"/>
          </a:xfrm>
          <a:prstGeom prst="rect">
            <a:avLst/>
          </a:prstGeom>
        </p:spPr>
      </p:pic>
    </p:spTree>
    <p:extLst>
      <p:ext uri="{BB962C8B-B14F-4D97-AF65-F5344CB8AC3E}">
        <p14:creationId xmlns:p14="http://schemas.microsoft.com/office/powerpoint/2010/main" val="1934498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60"/>
          <p:cNvSpPr txBox="1">
            <a:spLocks noGrp="1"/>
          </p:cNvSpPr>
          <p:nvPr>
            <p:ph type="title" idx="4294967295"/>
          </p:nvPr>
        </p:nvSpPr>
        <p:spPr>
          <a:xfrm>
            <a:off x="1533371" y="1117564"/>
            <a:ext cx="5946775" cy="27844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sz="5400" dirty="0">
                <a:solidFill>
                  <a:srgbClr val="F2A841"/>
                </a:solidFill>
                <a:latin typeface="Merienda One" panose="020B0604020202020204" charset="0"/>
              </a:rPr>
              <a:t>Prochain conseil de quartier :</a:t>
            </a:r>
            <a:br>
              <a:rPr lang="fr-FR" sz="5400" dirty="0">
                <a:solidFill>
                  <a:srgbClr val="F2A841"/>
                </a:solidFill>
                <a:latin typeface="Merienda One" panose="020B0604020202020204" charset="0"/>
              </a:rPr>
            </a:br>
            <a:r>
              <a:rPr lang="fr-FR" sz="5400" dirty="0">
                <a:solidFill>
                  <a:srgbClr val="F2A841"/>
                </a:solidFill>
                <a:latin typeface="Merienda One" panose="020B0604020202020204" charset="0"/>
              </a:rPr>
              <a:t>jeudi 2 octobre</a:t>
            </a:r>
            <a:endParaRPr sz="5400" dirty="0">
              <a:solidFill>
                <a:srgbClr val="F2A841"/>
              </a:solidFill>
              <a:latin typeface="Merienda One" panose="020B0604020202020204" charset="0"/>
            </a:endParaRPr>
          </a:p>
        </p:txBody>
      </p:sp>
      <p:sp>
        <p:nvSpPr>
          <p:cNvPr id="3"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F36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e 3"/>
          <p:cNvGrpSpPr/>
          <p:nvPr/>
        </p:nvGrpSpPr>
        <p:grpSpPr>
          <a:xfrm>
            <a:off x="0" y="3903577"/>
            <a:ext cx="3794733" cy="1300750"/>
            <a:chOff x="0" y="3903577"/>
            <a:chExt cx="3794733" cy="1300750"/>
          </a:xfrm>
        </p:grpSpPr>
        <p:sp>
          <p:nvSpPr>
            <p:cNvPr id="5"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8"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6" y="98206"/>
            <a:ext cx="1233573" cy="1369413"/>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750" y="2311669"/>
            <a:ext cx="1489594" cy="1632622"/>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8635" y="3588696"/>
            <a:ext cx="1461777" cy="1461777"/>
          </a:xfrm>
          <a:prstGeom prst="rect">
            <a:avLst/>
          </a:prstGeom>
        </p:spPr>
      </p:pic>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3792" y="1352372"/>
            <a:ext cx="1456562" cy="1731818"/>
          </a:xfrm>
          <a:prstGeom prst="rect">
            <a:avLst/>
          </a:prstGeom>
        </p:spPr>
      </p:pic>
    </p:spTree>
    <p:extLst>
      <p:ext uri="{BB962C8B-B14F-4D97-AF65-F5344CB8AC3E}">
        <p14:creationId xmlns:p14="http://schemas.microsoft.com/office/powerpoint/2010/main" val="3840355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84" name="Google Shape;1084;p72"/>
          <p:cNvSpPr txBox="1">
            <a:spLocks noGrp="1"/>
          </p:cNvSpPr>
          <p:nvPr>
            <p:ph type="title" idx="4294967295"/>
          </p:nvPr>
        </p:nvSpPr>
        <p:spPr>
          <a:xfrm>
            <a:off x="203931" y="505623"/>
            <a:ext cx="5848350" cy="573088"/>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fr-FR" dirty="0">
                <a:solidFill>
                  <a:srgbClr val="F2A841"/>
                </a:solidFill>
                <a:latin typeface="Merienda One" panose="020B0604020202020204" charset="0"/>
              </a:rPr>
              <a:t>Vos courriels </a:t>
            </a:r>
            <a:endParaRPr dirty="0">
              <a:solidFill>
                <a:srgbClr val="F2A841"/>
              </a:solidFill>
              <a:latin typeface="Merienda One" panose="020B0604020202020204" charset="0"/>
            </a:endParaRPr>
          </a:p>
        </p:txBody>
      </p:sp>
      <p:sp>
        <p:nvSpPr>
          <p:cNvPr id="1088" name="Google Shape;1088;p72"/>
          <p:cNvSpPr txBox="1"/>
          <p:nvPr/>
        </p:nvSpPr>
        <p:spPr>
          <a:xfrm>
            <a:off x="3615877" y="1962132"/>
            <a:ext cx="1474438" cy="464400"/>
          </a:xfrm>
          <a:prstGeom prst="rect">
            <a:avLst/>
          </a:prstGeom>
          <a:noFill/>
          <a:ln>
            <a:noFill/>
          </a:ln>
        </p:spPr>
        <p:txBody>
          <a:bodyPr spcFirstLastPara="1" wrap="square" lIns="91425" tIns="91425" rIns="91425" bIns="91425" anchor="ctr" anchorCtr="0">
            <a:noAutofit/>
          </a:bodyPr>
          <a:lstStyle/>
          <a:p>
            <a:pPr algn="ctr"/>
            <a:r>
              <a:rPr lang="en" sz="2800" b="1" dirty="0">
                <a:solidFill>
                  <a:srgbClr val="FFFFFF"/>
                </a:solidFill>
                <a:latin typeface="Merienda One" panose="020B0604020202020204" charset="0"/>
                <a:ea typeface="Ubuntu"/>
                <a:cs typeface="Ubuntu"/>
                <a:sym typeface="Ubuntu"/>
              </a:rPr>
              <a:t>10 000</a:t>
            </a:r>
            <a:endParaRPr sz="2800" b="1" dirty="0">
              <a:solidFill>
                <a:srgbClr val="FFFFFF"/>
              </a:solidFill>
              <a:latin typeface="Merienda One" panose="020B0604020202020204" charset="0"/>
              <a:ea typeface="Ubuntu"/>
              <a:cs typeface="Ubuntu"/>
              <a:sym typeface="Ubuntu"/>
            </a:endParaRPr>
          </a:p>
        </p:txBody>
      </p:sp>
      <p:grpSp>
        <p:nvGrpSpPr>
          <p:cNvPr id="28" name="Groupe 27"/>
          <p:cNvGrpSpPr/>
          <p:nvPr/>
        </p:nvGrpSpPr>
        <p:grpSpPr>
          <a:xfrm>
            <a:off x="0" y="3903577"/>
            <a:ext cx="3794733" cy="1300750"/>
            <a:chOff x="0" y="3903577"/>
            <a:chExt cx="3794733" cy="1300750"/>
          </a:xfrm>
        </p:grpSpPr>
        <p:sp>
          <p:nvSpPr>
            <p:cNvPr id="29"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endParaRPr/>
            </a:p>
          </p:txBody>
        </p:sp>
        <p:sp>
          <p:nvSpPr>
            <p:cNvPr id="30"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31"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32" name="Google Shape;501;p46"/>
          <p:cNvSpPr/>
          <p:nvPr/>
        </p:nvSpPr>
        <p:spPr>
          <a:xfrm>
            <a:off x="7505199" y="-80874"/>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33" name="Google Shape;1091;p72"/>
          <p:cNvSpPr txBox="1"/>
          <p:nvPr/>
        </p:nvSpPr>
        <p:spPr>
          <a:xfrm>
            <a:off x="6469189" y="1885802"/>
            <a:ext cx="1205400" cy="464400"/>
          </a:xfrm>
          <a:prstGeom prst="rect">
            <a:avLst/>
          </a:prstGeom>
          <a:noFill/>
          <a:ln>
            <a:noFill/>
          </a:ln>
        </p:spPr>
        <p:txBody>
          <a:bodyPr spcFirstLastPara="1" wrap="square" lIns="91425" tIns="91425" rIns="91425" bIns="91425" anchor="ctr" anchorCtr="0">
            <a:noAutofit/>
          </a:bodyPr>
          <a:lstStyle/>
          <a:p>
            <a:pPr algn="ctr"/>
            <a:r>
              <a:rPr lang="en" sz="3200" b="1" dirty="0">
                <a:solidFill>
                  <a:srgbClr val="FFFFFF"/>
                </a:solidFill>
                <a:latin typeface="Merienda One" panose="020B0604020202020204" charset="0"/>
                <a:ea typeface="Ubuntu"/>
                <a:cs typeface="Ubuntu"/>
                <a:sym typeface="Ubuntu"/>
              </a:rPr>
              <a:t>19</a:t>
            </a:r>
            <a:endParaRPr sz="3200" b="1" dirty="0">
              <a:solidFill>
                <a:srgbClr val="FFFFFF"/>
              </a:solidFill>
              <a:latin typeface="Merienda One" panose="020B0604020202020204" charset="0"/>
              <a:ea typeface="Ubuntu"/>
              <a:cs typeface="Ubuntu"/>
              <a:sym typeface="Ubuntu"/>
            </a:endParaRPr>
          </a:p>
        </p:txBody>
      </p:sp>
      <p:sp>
        <p:nvSpPr>
          <p:cNvPr id="19" name="ZoneTexte 18"/>
          <p:cNvSpPr txBox="1"/>
          <p:nvPr/>
        </p:nvSpPr>
        <p:spPr>
          <a:xfrm>
            <a:off x="402211" y="1146645"/>
            <a:ext cx="6333821" cy="2677656"/>
          </a:xfrm>
          <a:prstGeom prst="rect">
            <a:avLst/>
          </a:prstGeom>
          <a:noFill/>
        </p:spPr>
        <p:txBody>
          <a:bodyPr wrap="square" rtlCol="0">
            <a:spAutoFit/>
          </a:bodyPr>
          <a:lstStyle/>
          <a:p>
            <a:endParaRPr lang="fr-FR" dirty="0">
              <a:solidFill>
                <a:srgbClr val="F1C16B"/>
              </a:solidFill>
            </a:endParaRPr>
          </a:p>
          <a:p>
            <a:r>
              <a:rPr lang="fr-FR" dirty="0">
                <a:solidFill>
                  <a:srgbClr val="F1C16B"/>
                </a:solidFill>
              </a:rPr>
              <a:t>Pour toutes questions relatives à votre vie de quartier : </a:t>
            </a:r>
          </a:p>
          <a:p>
            <a:pPr marL="285750" indent="-285750">
              <a:buFont typeface="Wingdings" panose="05000000000000000000" pitchFamily="2" charset="2"/>
              <a:buChar char="Ø"/>
            </a:pPr>
            <a:r>
              <a:rPr lang="fr-FR" dirty="0">
                <a:solidFill>
                  <a:srgbClr val="5963AB"/>
                </a:solidFill>
                <a:hlinkClick r:id="rId3"/>
              </a:rPr>
              <a:t>kremlinois@ville-kremlin-bicetre.fr</a:t>
            </a:r>
            <a:endParaRPr lang="fr-FR" dirty="0">
              <a:solidFill>
                <a:srgbClr val="5963AB"/>
              </a:solidFill>
            </a:endParaRPr>
          </a:p>
          <a:p>
            <a:r>
              <a:rPr lang="fr-FR" dirty="0">
                <a:solidFill>
                  <a:srgbClr val="F1C16B"/>
                </a:solidFill>
              </a:rPr>
              <a:t>Objet : CDQ-BCV</a:t>
            </a:r>
          </a:p>
          <a:p>
            <a:endParaRPr lang="fr-FR" dirty="0">
              <a:solidFill>
                <a:srgbClr val="F1C16B"/>
              </a:solidFill>
            </a:endParaRPr>
          </a:p>
          <a:p>
            <a:r>
              <a:rPr lang="fr-FR" dirty="0">
                <a:solidFill>
                  <a:srgbClr val="F1C16B"/>
                </a:solidFill>
              </a:rPr>
              <a:t>Pour les questions relatives aux associations : </a:t>
            </a:r>
          </a:p>
          <a:p>
            <a:pPr marL="285750" indent="-285750">
              <a:buFont typeface="Wingdings" panose="05000000000000000000" pitchFamily="2" charset="2"/>
              <a:buChar char="Ø"/>
            </a:pPr>
            <a:r>
              <a:rPr lang="fr-FR" dirty="0">
                <a:solidFill>
                  <a:srgbClr val="F1C16B"/>
                </a:solidFill>
                <a:hlinkClick r:id="rId4"/>
              </a:rPr>
              <a:t>associations@ville-kremlin-bicetre.fr</a:t>
            </a:r>
            <a:endParaRPr lang="fr-FR" dirty="0">
              <a:solidFill>
                <a:srgbClr val="F1C16B"/>
              </a:solidFill>
            </a:endParaRPr>
          </a:p>
          <a:p>
            <a:endParaRPr lang="fr-FR" dirty="0">
              <a:solidFill>
                <a:srgbClr val="F1C16B"/>
              </a:solidFill>
            </a:endParaRPr>
          </a:p>
          <a:p>
            <a:r>
              <a:rPr lang="fr-FR" dirty="0">
                <a:solidFill>
                  <a:srgbClr val="F1C16B"/>
                </a:solidFill>
              </a:rPr>
              <a:t>Pour contacter les membres de votre bureau de quartier : </a:t>
            </a:r>
          </a:p>
          <a:p>
            <a:pPr marL="285750" indent="-285750">
              <a:buFont typeface="Wingdings" panose="05000000000000000000" pitchFamily="2" charset="2"/>
              <a:buChar char="Ø"/>
            </a:pPr>
            <a:r>
              <a:rPr lang="fr-FR" u="sng" dirty="0">
                <a:solidFill>
                  <a:srgbClr val="F1C16B"/>
                </a:solidFill>
                <a:hlinkClick r:id="rId5"/>
              </a:rPr>
              <a:t>bureauquartierBCV@gmail.com</a:t>
            </a:r>
            <a:endParaRPr lang="fr-FR" dirty="0">
              <a:solidFill>
                <a:srgbClr val="F1C16B"/>
              </a:solidFill>
            </a:endParaRPr>
          </a:p>
          <a:p>
            <a:endParaRPr lang="fr-FR" dirty="0">
              <a:solidFill>
                <a:srgbClr val="F2A841"/>
              </a:solidFill>
            </a:endParaRPr>
          </a:p>
          <a:p>
            <a:endParaRPr lang="fr-FR" dirty="0">
              <a:solidFill>
                <a:srgbClr val="F2A841"/>
              </a:solidFill>
            </a:endParaRPr>
          </a:p>
        </p:txBody>
      </p:sp>
      <p:sp>
        <p:nvSpPr>
          <p:cNvPr id="21" name="Google Shape;500;p46"/>
          <p:cNvSpPr/>
          <p:nvPr/>
        </p:nvSpPr>
        <p:spPr>
          <a:xfrm rot="10800000">
            <a:off x="5791162" y="0"/>
            <a:ext cx="3352838" cy="864013"/>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endParaRPr/>
          </a:p>
        </p:txBody>
      </p:sp>
      <p:sp>
        <p:nvSpPr>
          <p:cNvPr id="22" name="Google Shape;501;p46"/>
          <p:cNvSpPr/>
          <p:nvPr/>
        </p:nvSpPr>
        <p:spPr>
          <a:xfrm>
            <a:off x="7460633" y="26475"/>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Tree>
    <p:extLst>
      <p:ext uri="{BB962C8B-B14F-4D97-AF65-F5344CB8AC3E}">
        <p14:creationId xmlns:p14="http://schemas.microsoft.com/office/powerpoint/2010/main" val="3371848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497"/>
        <p:cNvGrpSpPr/>
        <p:nvPr/>
      </p:nvGrpSpPr>
      <p:grpSpPr>
        <a:xfrm>
          <a:off x="0" y="0"/>
          <a:ext cx="0" cy="0"/>
          <a:chOff x="0" y="0"/>
          <a:chExt cx="0" cy="0"/>
        </a:xfrm>
      </p:grpSpPr>
      <p:sp>
        <p:nvSpPr>
          <p:cNvPr id="498" name="Google Shape;498;p46"/>
          <p:cNvSpPr txBox="1">
            <a:spLocks noGrp="1"/>
          </p:cNvSpPr>
          <p:nvPr>
            <p:ph type="ctrTitle"/>
          </p:nvPr>
        </p:nvSpPr>
        <p:spPr>
          <a:xfrm>
            <a:off x="1929133" y="1786637"/>
            <a:ext cx="7734562" cy="1905600"/>
          </a:xfrm>
          <a:prstGeom prst="rect">
            <a:avLst/>
          </a:prstGeom>
        </p:spPr>
        <p:txBody>
          <a:bodyPr spcFirstLastPara="1" wrap="square" lIns="91425" tIns="91425" rIns="91425" bIns="91425" anchor="ctr" anchorCtr="0">
            <a:noAutofit/>
          </a:bodyPr>
          <a:lstStyle/>
          <a:p>
            <a:pPr marL="0" lvl="0" indent="0" algn="l"/>
            <a:r>
              <a:rPr lang="fr-FR" sz="4800" dirty="0">
                <a:solidFill>
                  <a:srgbClr val="F2A841"/>
                </a:solidFill>
                <a:latin typeface="Merienda One" panose="020B0604020202020204" charset="0"/>
                <a:cs typeface="Merienda One" panose="020B0604020202020204" charset="0"/>
              </a:rPr>
              <a:t>Les sollicitations en cours</a:t>
            </a:r>
          </a:p>
        </p:txBody>
      </p:sp>
      <p:grpSp>
        <p:nvGrpSpPr>
          <p:cNvPr id="2" name="Groupe 1"/>
          <p:cNvGrpSpPr/>
          <p:nvPr/>
        </p:nvGrpSpPr>
        <p:grpSpPr>
          <a:xfrm>
            <a:off x="0" y="3903577"/>
            <a:ext cx="3794733" cy="1300750"/>
            <a:chOff x="0" y="3903577"/>
            <a:chExt cx="3794733" cy="1300750"/>
          </a:xfrm>
        </p:grpSpPr>
        <p:sp>
          <p:nvSpPr>
            <p:cNvPr id="500" name="Google Shape;500;p46"/>
            <p:cNvSpPr/>
            <p:nvPr/>
          </p:nvSpPr>
          <p:spPr>
            <a:xfrm>
              <a:off x="0" y="406213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6"/>
            <p:cNvSpPr/>
            <p:nvPr/>
          </p:nvSpPr>
          <p:spPr>
            <a:xfrm>
              <a:off x="295750" y="39035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grpSp>
      <p:sp>
        <p:nvSpPr>
          <p:cNvPr id="7" name="Google Shape;500;p46"/>
          <p:cNvSpPr/>
          <p:nvPr/>
        </p:nvSpPr>
        <p:spPr>
          <a:xfrm rot="10800000">
            <a:off x="5349267" y="0"/>
            <a:ext cx="3794733" cy="1096261"/>
          </a:xfrm>
          <a:custGeom>
            <a:avLst/>
            <a:gdLst/>
            <a:ahLst/>
            <a:cxnLst/>
            <a:rect l="l" t="t" r="r" b="b"/>
            <a:pathLst>
              <a:path w="30628" h="18252" extrusionOk="0">
                <a:moveTo>
                  <a:pt x="13678" y="1"/>
                </a:moveTo>
                <a:cubicBezTo>
                  <a:pt x="13130" y="1"/>
                  <a:pt x="12578" y="45"/>
                  <a:pt x="12026" y="136"/>
                </a:cubicBezTo>
                <a:cubicBezTo>
                  <a:pt x="9199" y="600"/>
                  <a:pt x="6698" y="2222"/>
                  <a:pt x="4483" y="4043"/>
                </a:cubicBezTo>
                <a:cubicBezTo>
                  <a:pt x="2735" y="5479"/>
                  <a:pt x="1072" y="7119"/>
                  <a:pt x="0" y="9094"/>
                </a:cubicBezTo>
                <a:lnTo>
                  <a:pt x="0" y="18251"/>
                </a:lnTo>
                <a:lnTo>
                  <a:pt x="30627" y="18251"/>
                </a:lnTo>
                <a:cubicBezTo>
                  <a:pt x="29974" y="17272"/>
                  <a:pt x="29388" y="16244"/>
                  <a:pt x="28869" y="15186"/>
                </a:cubicBezTo>
                <a:cubicBezTo>
                  <a:pt x="27644" y="12671"/>
                  <a:pt x="26798" y="9969"/>
                  <a:pt x="25403" y="7542"/>
                </a:cubicBezTo>
                <a:cubicBezTo>
                  <a:pt x="22980" y="3322"/>
                  <a:pt x="18450" y="1"/>
                  <a:pt x="13678" y="1"/>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1;p46"/>
          <p:cNvSpPr/>
          <p:nvPr/>
        </p:nvSpPr>
        <p:spPr>
          <a:xfrm>
            <a:off x="448150" y="4055977"/>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9" name="Google Shape;501;p46"/>
          <p:cNvSpPr/>
          <p:nvPr/>
        </p:nvSpPr>
        <p:spPr>
          <a:xfrm>
            <a:off x="7460633" y="-5079"/>
            <a:ext cx="1683367" cy="1300750"/>
          </a:xfrm>
          <a:custGeom>
            <a:avLst/>
            <a:gdLst/>
            <a:ahLst/>
            <a:cxnLst/>
            <a:rect l="l" t="t" r="r" b="b"/>
            <a:pathLst>
              <a:path w="56579" h="43719" extrusionOk="0">
                <a:moveTo>
                  <a:pt x="0" y="43719"/>
                </a:moveTo>
                <a:cubicBezTo>
                  <a:pt x="12109" y="38879"/>
                  <a:pt x="27004" y="19159"/>
                  <a:pt x="18517" y="9258"/>
                </a:cubicBezTo>
                <a:cubicBezTo>
                  <a:pt x="16753" y="7200"/>
                  <a:pt x="12919" y="4993"/>
                  <a:pt x="10802" y="6686"/>
                </a:cubicBezTo>
                <a:cubicBezTo>
                  <a:pt x="7298" y="9489"/>
                  <a:pt x="7032" y="16163"/>
                  <a:pt x="9259" y="20059"/>
                </a:cubicBezTo>
                <a:cubicBezTo>
                  <a:pt x="11281" y="23597"/>
                  <a:pt x="16499" y="24688"/>
                  <a:pt x="20574" y="24688"/>
                </a:cubicBezTo>
                <a:cubicBezTo>
                  <a:pt x="35126" y="24688"/>
                  <a:pt x="49246" y="12569"/>
                  <a:pt x="56579" y="0"/>
                </a:cubicBezTo>
              </a:path>
            </a:pathLst>
          </a:custGeom>
          <a:noFill/>
          <a:ln w="9525" cap="flat" cmpd="sng">
            <a:solidFill>
              <a:schemeClr val="bg1"/>
            </a:solidFill>
            <a:prstDash val="solid"/>
            <a:round/>
            <a:headEnd type="none" w="med" len="med"/>
            <a:tailEnd type="none" w="med" len="med"/>
          </a:ln>
        </p:spPr>
      </p:sp>
      <p:sp>
        <p:nvSpPr>
          <p:cNvPr id="10" name="Google Shape;541;p51"/>
          <p:cNvSpPr/>
          <p:nvPr/>
        </p:nvSpPr>
        <p:spPr>
          <a:xfrm>
            <a:off x="114444" y="1701292"/>
            <a:ext cx="1762033" cy="1729367"/>
          </a:xfrm>
          <a:custGeom>
            <a:avLst/>
            <a:gdLst/>
            <a:ahLst/>
            <a:cxnLst/>
            <a:rect l="l" t="t" r="r" b="b"/>
            <a:pathLst>
              <a:path w="5005" h="4893" extrusionOk="0">
                <a:moveTo>
                  <a:pt x="2265" y="0"/>
                </a:moveTo>
                <a:cubicBezTo>
                  <a:pt x="2132" y="0"/>
                  <a:pt x="1999" y="11"/>
                  <a:pt x="1869" y="32"/>
                </a:cubicBezTo>
                <a:cubicBezTo>
                  <a:pt x="1662" y="72"/>
                  <a:pt x="1461" y="146"/>
                  <a:pt x="1273" y="246"/>
                </a:cubicBezTo>
                <a:cubicBezTo>
                  <a:pt x="1086" y="347"/>
                  <a:pt x="918" y="474"/>
                  <a:pt x="771" y="621"/>
                </a:cubicBezTo>
                <a:cubicBezTo>
                  <a:pt x="617" y="769"/>
                  <a:pt x="476" y="929"/>
                  <a:pt x="362" y="1104"/>
                </a:cubicBezTo>
                <a:cubicBezTo>
                  <a:pt x="262" y="1278"/>
                  <a:pt x="182" y="1465"/>
                  <a:pt x="128" y="1653"/>
                </a:cubicBezTo>
                <a:cubicBezTo>
                  <a:pt x="68" y="1847"/>
                  <a:pt x="28" y="2041"/>
                  <a:pt x="7" y="2242"/>
                </a:cubicBezTo>
                <a:cubicBezTo>
                  <a:pt x="1" y="2436"/>
                  <a:pt x="14" y="2637"/>
                  <a:pt x="54" y="2832"/>
                </a:cubicBezTo>
                <a:cubicBezTo>
                  <a:pt x="88" y="3026"/>
                  <a:pt x="141" y="3220"/>
                  <a:pt x="222" y="3401"/>
                </a:cubicBezTo>
                <a:cubicBezTo>
                  <a:pt x="309" y="3582"/>
                  <a:pt x="409" y="3749"/>
                  <a:pt x="537" y="3903"/>
                </a:cubicBezTo>
                <a:cubicBezTo>
                  <a:pt x="657" y="4057"/>
                  <a:pt x="798" y="4191"/>
                  <a:pt x="952" y="4319"/>
                </a:cubicBezTo>
                <a:cubicBezTo>
                  <a:pt x="1106" y="4452"/>
                  <a:pt x="1280" y="4566"/>
                  <a:pt x="1468" y="4660"/>
                </a:cubicBezTo>
                <a:cubicBezTo>
                  <a:pt x="1648" y="4747"/>
                  <a:pt x="1849" y="4814"/>
                  <a:pt x="2050" y="4854"/>
                </a:cubicBezTo>
                <a:cubicBezTo>
                  <a:pt x="2199" y="4879"/>
                  <a:pt x="2352" y="4893"/>
                  <a:pt x="2506" y="4893"/>
                </a:cubicBezTo>
                <a:cubicBezTo>
                  <a:pt x="2559" y="4893"/>
                  <a:pt x="2613" y="4891"/>
                  <a:pt x="2667" y="4888"/>
                </a:cubicBezTo>
                <a:cubicBezTo>
                  <a:pt x="2874" y="4868"/>
                  <a:pt x="3075" y="4828"/>
                  <a:pt x="3269" y="4761"/>
                </a:cubicBezTo>
                <a:cubicBezTo>
                  <a:pt x="3464" y="4707"/>
                  <a:pt x="3658" y="4627"/>
                  <a:pt x="3839" y="4526"/>
                </a:cubicBezTo>
                <a:cubicBezTo>
                  <a:pt x="4013" y="4426"/>
                  <a:pt x="4174" y="4298"/>
                  <a:pt x="4321" y="4151"/>
                </a:cubicBezTo>
                <a:cubicBezTo>
                  <a:pt x="4468" y="4004"/>
                  <a:pt x="4596" y="3843"/>
                  <a:pt x="4703" y="3669"/>
                </a:cubicBezTo>
                <a:cubicBezTo>
                  <a:pt x="4803" y="3488"/>
                  <a:pt x="4877" y="3294"/>
                  <a:pt x="4930" y="3093"/>
                </a:cubicBezTo>
                <a:cubicBezTo>
                  <a:pt x="4977" y="2885"/>
                  <a:pt x="5004" y="2671"/>
                  <a:pt x="4997" y="2456"/>
                </a:cubicBezTo>
                <a:cubicBezTo>
                  <a:pt x="4984" y="2249"/>
                  <a:pt x="4944" y="2035"/>
                  <a:pt x="4877" y="1834"/>
                </a:cubicBezTo>
                <a:cubicBezTo>
                  <a:pt x="4810" y="1633"/>
                  <a:pt x="4723" y="1438"/>
                  <a:pt x="4616" y="1258"/>
                </a:cubicBezTo>
                <a:cubicBezTo>
                  <a:pt x="4502" y="1077"/>
                  <a:pt x="4368" y="909"/>
                  <a:pt x="4214" y="762"/>
                </a:cubicBezTo>
                <a:cubicBezTo>
                  <a:pt x="4060" y="621"/>
                  <a:pt x="3886" y="494"/>
                  <a:pt x="3705" y="387"/>
                </a:cubicBezTo>
                <a:cubicBezTo>
                  <a:pt x="3517" y="286"/>
                  <a:pt x="3323" y="199"/>
                  <a:pt x="3122" y="139"/>
                </a:cubicBezTo>
                <a:cubicBezTo>
                  <a:pt x="2921" y="72"/>
                  <a:pt x="2713" y="32"/>
                  <a:pt x="2506" y="12"/>
                </a:cubicBezTo>
                <a:cubicBezTo>
                  <a:pt x="2425" y="4"/>
                  <a:pt x="2345" y="0"/>
                  <a:pt x="2265" y="0"/>
                </a:cubicBezTo>
                <a:close/>
              </a:path>
            </a:pathLst>
          </a:custGeom>
          <a:solidFill>
            <a:srgbClr val="59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6F26"/>
              </a:solidFill>
            </a:endParaRPr>
          </a:p>
        </p:txBody>
      </p:sp>
      <p:sp>
        <p:nvSpPr>
          <p:cNvPr id="11" name="Google Shape;543;p51"/>
          <p:cNvSpPr txBox="1">
            <a:spLocks/>
          </p:cNvSpPr>
          <p:nvPr/>
        </p:nvSpPr>
        <p:spPr>
          <a:xfrm>
            <a:off x="167101" y="1938731"/>
            <a:ext cx="1672800" cy="128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6000" dirty="0">
                <a:solidFill>
                  <a:schemeClr val="bg1"/>
                </a:solidFill>
                <a:latin typeface="Merienda One" panose="020B0604020202020204" charset="0"/>
              </a:rPr>
              <a:t>1</a:t>
            </a:r>
          </a:p>
        </p:txBody>
      </p:sp>
    </p:spTree>
    <p:extLst>
      <p:ext uri="{BB962C8B-B14F-4D97-AF65-F5344CB8AC3E}">
        <p14:creationId xmlns:p14="http://schemas.microsoft.com/office/powerpoint/2010/main" val="3820026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2238870788"/>
              </p:ext>
            </p:extLst>
          </p:nvPr>
        </p:nvGraphicFramePr>
        <p:xfrm>
          <a:off x="334735" y="536711"/>
          <a:ext cx="8544343" cy="335280"/>
        </p:xfrm>
        <a:graphic>
          <a:graphicData uri="http://schemas.openxmlformats.org/drawingml/2006/table">
            <a:tbl>
              <a:tblPr firstRow="1" bandRow="1">
                <a:tableStyleId>{9BC0106F-0DC3-48D0-A351-AE628A4A27E8}</a:tableStyleId>
              </a:tblPr>
              <a:tblGrid>
                <a:gridCol w="3685936">
                  <a:extLst>
                    <a:ext uri="{9D8B030D-6E8A-4147-A177-3AD203B41FA5}">
                      <a16:colId xmlns:a16="http://schemas.microsoft.com/office/drawing/2014/main" xmlns="" val="20000"/>
                    </a:ext>
                  </a:extLst>
                </a:gridCol>
                <a:gridCol w="4858407">
                  <a:extLst>
                    <a:ext uri="{9D8B030D-6E8A-4147-A177-3AD203B41FA5}">
                      <a16:colId xmlns:a16="http://schemas.microsoft.com/office/drawing/2014/main" xmlns="" val="20001"/>
                    </a:ext>
                  </a:extLst>
                </a:gridCol>
              </a:tblGrid>
              <a:tr h="294207">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Sollicitation</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tc>
                  <a:txBody>
                    <a:bodyPr/>
                    <a:lstStyle/>
                    <a:p>
                      <a:pPr algn="ctr"/>
                      <a:r>
                        <a:rPr lang="fr-FR" sz="1600" b="1" i="0" u="none" strike="noStrike" cap="none" dirty="0">
                          <a:solidFill>
                            <a:srgbClr val="5963AB"/>
                          </a:solidFill>
                          <a:latin typeface="Merienda One" panose="02000000000000000000" pitchFamily="2" charset="0"/>
                          <a:ea typeface="Bellota Text"/>
                          <a:cs typeface="Bellota Text"/>
                          <a:sym typeface="Arial"/>
                        </a:rPr>
                        <a:t>Réponse de la mairie </a:t>
                      </a:r>
                    </a:p>
                  </a:txBody>
                  <a:tcPr/>
                </a:tc>
                <a:extLst>
                  <a:ext uri="{0D108BD9-81ED-4DB2-BD59-A6C34878D82A}">
                    <a16:rowId xmlns:a16="http://schemas.microsoft.com/office/drawing/2014/main" xmlns="" val="10000"/>
                  </a:ext>
                </a:extLst>
              </a:tr>
            </a:tbl>
          </a:graphicData>
        </a:graphic>
      </p:graphicFrame>
      <p:sp>
        <p:nvSpPr>
          <p:cNvPr id="4" name="Google Shape;1084;p72"/>
          <p:cNvSpPr txBox="1">
            <a:spLocks/>
          </p:cNvSpPr>
          <p:nvPr/>
        </p:nvSpPr>
        <p:spPr>
          <a:xfrm>
            <a:off x="679120" y="-36377"/>
            <a:ext cx="7732571"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sollicitations en cours</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3843096003"/>
              </p:ext>
            </p:extLst>
          </p:nvPr>
        </p:nvGraphicFramePr>
        <p:xfrm>
          <a:off x="334735" y="871991"/>
          <a:ext cx="8529454" cy="3967688"/>
        </p:xfrm>
        <a:graphic>
          <a:graphicData uri="http://schemas.openxmlformats.org/drawingml/2006/table">
            <a:tbl>
              <a:tblPr firstRow="1" bandRow="1">
                <a:tableStyleId>{9BC0106F-0DC3-48D0-A351-AE628A4A27E8}</a:tableStyleId>
              </a:tblPr>
              <a:tblGrid>
                <a:gridCol w="3691217">
                  <a:extLst>
                    <a:ext uri="{9D8B030D-6E8A-4147-A177-3AD203B41FA5}">
                      <a16:colId xmlns:a16="http://schemas.microsoft.com/office/drawing/2014/main" xmlns="" val="20000"/>
                    </a:ext>
                  </a:extLst>
                </a:gridCol>
                <a:gridCol w="4838237">
                  <a:extLst>
                    <a:ext uri="{9D8B030D-6E8A-4147-A177-3AD203B41FA5}">
                      <a16:colId xmlns:a16="http://schemas.microsoft.com/office/drawing/2014/main" xmlns="" val="20001"/>
                    </a:ext>
                  </a:extLst>
                </a:gridCol>
              </a:tblGrid>
              <a:tr h="842218">
                <a:tc>
                  <a:txBody>
                    <a:bodyPr/>
                    <a:lstStyle/>
                    <a:p>
                      <a:pPr algn="l">
                        <a:lnSpc>
                          <a:spcPct val="107000"/>
                        </a:lnSpc>
                        <a:spcAft>
                          <a:spcPts val="800"/>
                        </a:spcAft>
                        <a:tabLst>
                          <a:tab pos="1152525" algn="l"/>
                        </a:tabLst>
                      </a:pPr>
                      <a:r>
                        <a:rPr lang="fr-FR" sz="1400" dirty="0">
                          <a:solidFill>
                            <a:srgbClr val="F2A841"/>
                          </a:solidFill>
                          <a:effectLst/>
                          <a:latin typeface="+mn-lt"/>
                          <a:ea typeface="Calibri" panose="020F0502020204030204" pitchFamily="34" charset="0"/>
                          <a:cs typeface="Calibri" panose="020F0502020204030204" pitchFamily="34" charset="0"/>
                        </a:rPr>
                        <a:t>Certains luminaires sont défaillants au 114 avenue de Fontainebleau. Cela a été réparé mais ils ne fonctionnent déjà plus. </a:t>
                      </a:r>
                      <a:endParaRPr lang="fr-FR" sz="1400" dirty="0">
                        <a:solidFill>
                          <a:srgbClr val="F2A841"/>
                        </a:solidFill>
                        <a:effectLst/>
                        <a:latin typeface="+mn-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fr-FR" sz="1400" dirty="0">
                          <a:solidFill>
                            <a:srgbClr val="5963AB"/>
                          </a:solidFill>
                          <a:effectLst/>
                          <a:latin typeface="+mn-lt"/>
                          <a:ea typeface="Calibri" panose="020F0502020204030204" pitchFamily="34" charset="0"/>
                          <a:cs typeface="Calibri" panose="020F0502020204030204" pitchFamily="34" charset="0"/>
                        </a:rPr>
                        <a:t>Les services techniques sont allés sur place, ils ont été réparés. </a:t>
                      </a:r>
                    </a:p>
                  </a:txBody>
                  <a:tcPr/>
                </a:tc>
                <a:extLst>
                  <a:ext uri="{0D108BD9-81ED-4DB2-BD59-A6C34878D82A}">
                    <a16:rowId xmlns:a16="http://schemas.microsoft.com/office/drawing/2014/main" xmlns="" val="10000"/>
                  </a:ext>
                </a:extLst>
              </a:tr>
              <a:tr h="890016">
                <a:tc>
                  <a:txBody>
                    <a:bodyPr/>
                    <a:lstStyle/>
                    <a:p>
                      <a:pPr algn="l">
                        <a:lnSpc>
                          <a:spcPct val="107000"/>
                        </a:lnSpc>
                        <a:spcAft>
                          <a:spcPts val="800"/>
                        </a:spcAft>
                      </a:pPr>
                      <a:r>
                        <a:rPr lang="fr-FR" sz="1400" dirty="0">
                          <a:solidFill>
                            <a:srgbClr val="F2A841"/>
                          </a:solidFill>
                          <a:effectLst/>
                          <a:latin typeface="+mn-lt"/>
                          <a:ea typeface="Calibri" panose="020F0502020204030204" pitchFamily="34" charset="0"/>
                          <a:cs typeface="Times New Roman" panose="02020603050405020304" pitchFamily="18" charset="0"/>
                        </a:rPr>
                        <a:t>Au dernier Conseil de quartier, Monsieur le maire avait trouvé que la proposition du bureau de mettre des panneaux d’information devant chaque structure (CCAS, PIJ …) serait bienvenue, cela pourrait-il être prévu pour la rentrée ?</a:t>
                      </a:r>
                    </a:p>
                  </a:txBody>
                  <a:tcPr/>
                </a:tc>
                <a:tc>
                  <a:txBody>
                    <a:bodyPr/>
                    <a:lstStyle/>
                    <a:p>
                      <a:pPr>
                        <a:lnSpc>
                          <a:spcPct val="107000"/>
                        </a:lnSpc>
                        <a:spcAft>
                          <a:spcPts val="800"/>
                        </a:spcAft>
                      </a:pPr>
                      <a:r>
                        <a:rPr lang="fr-FR" sz="1400" b="0" i="0" u="none" strike="noStrike" cap="none" dirty="0">
                          <a:solidFill>
                            <a:srgbClr val="5963AB"/>
                          </a:solidFill>
                          <a:effectLst/>
                          <a:latin typeface="+mn-lt"/>
                          <a:ea typeface="Calibri" panose="020F0502020204030204" pitchFamily="34" charset="0"/>
                          <a:cs typeface="Calibri" panose="020F0502020204030204" pitchFamily="34" charset="0"/>
                          <a:sym typeface="Arial"/>
                        </a:rPr>
                        <a:t>Les panneaux d’informations vont être modifiés et modernisés dans l’année. Il appartient à chaque structure de communiquer ensuite sur ses activités. </a:t>
                      </a:r>
                    </a:p>
                  </a:txBody>
                  <a:tcPr/>
                </a:tc>
                <a:extLst>
                  <a:ext uri="{0D108BD9-81ED-4DB2-BD59-A6C34878D82A}">
                    <a16:rowId xmlns:a16="http://schemas.microsoft.com/office/drawing/2014/main" xmlns="" val="910137671"/>
                  </a:ext>
                </a:extLst>
              </a:tr>
              <a:tr h="890016">
                <a:tc>
                  <a:txBody>
                    <a:bodyPr/>
                    <a:lstStyle/>
                    <a:p>
                      <a:pPr algn="l">
                        <a:lnSpc>
                          <a:spcPct val="107000"/>
                        </a:lnSpc>
                        <a:spcAft>
                          <a:spcPts val="800"/>
                        </a:spcAft>
                      </a:pPr>
                      <a:r>
                        <a:rPr lang="fr-FR" sz="1400" dirty="0">
                          <a:solidFill>
                            <a:srgbClr val="F2A841"/>
                          </a:solidFill>
                          <a:effectLst/>
                          <a:latin typeface="+mn-lt"/>
                          <a:ea typeface="Calibri" panose="020F0502020204030204" pitchFamily="34" charset="0"/>
                          <a:cs typeface="Calibri" panose="020F0502020204030204" pitchFamily="34" charset="0"/>
                        </a:rPr>
                        <a:t>Les enfants n’ont plus de jeux au Parc Pinel, qu’est-ce qui est prévu ? </a:t>
                      </a:r>
                      <a:endParaRPr lang="fr-FR" sz="1400" dirty="0">
                        <a:solidFill>
                          <a:srgbClr val="F2A841"/>
                        </a:solidFill>
                        <a:effectLst/>
                        <a:latin typeface="+mn-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fr-FR" sz="1400" b="0" i="0" u="none" strike="noStrike" cap="none" dirty="0">
                          <a:solidFill>
                            <a:srgbClr val="5963AB"/>
                          </a:solidFill>
                          <a:effectLst/>
                          <a:latin typeface="+mn-lt"/>
                          <a:ea typeface="Calibri" panose="020F0502020204030204" pitchFamily="34" charset="0"/>
                          <a:cs typeface="Calibri" panose="020F0502020204030204" pitchFamily="34" charset="0"/>
                          <a:sym typeface="Arial"/>
                        </a:rPr>
                        <a:t>La structure araignée </a:t>
                      </a:r>
                      <a:r>
                        <a:rPr lang="fr-FR" sz="1400" dirty="0">
                          <a:solidFill>
                            <a:srgbClr val="5963AB"/>
                          </a:solidFill>
                          <a:effectLst/>
                          <a:latin typeface="+mn-lt"/>
                          <a:ea typeface="Calibri" panose="020F0502020204030204" pitchFamily="34" charset="0"/>
                          <a:cs typeface="Calibri" panose="020F0502020204030204" pitchFamily="34" charset="0"/>
                        </a:rPr>
                        <a:t>ne permettait plus d’assurer la sécurité des enfants, elle a ainsi été démontée.</a:t>
                      </a:r>
                    </a:p>
                    <a:p>
                      <a:pPr>
                        <a:lnSpc>
                          <a:spcPct val="107000"/>
                        </a:lnSpc>
                        <a:spcAft>
                          <a:spcPts val="800"/>
                        </a:spcAft>
                      </a:pPr>
                      <a:r>
                        <a:rPr lang="fr-FR" sz="1400" dirty="0">
                          <a:solidFill>
                            <a:srgbClr val="5963AB"/>
                          </a:solidFill>
                          <a:effectLst/>
                          <a:latin typeface="+mn-lt"/>
                          <a:ea typeface="Calibri" panose="020F0502020204030204" pitchFamily="34" charset="0"/>
                          <a:cs typeface="Calibri" panose="020F0502020204030204" pitchFamily="34" charset="0"/>
                        </a:rPr>
                        <a:t>L’espace est aujourd’hui en travaux pour la réimplantation d’un nouveau jeu </a:t>
                      </a:r>
                      <a:r>
                        <a:rPr lang="fr-FR" sz="1400" b="0" i="0" u="none" strike="noStrike" cap="none" dirty="0">
                          <a:solidFill>
                            <a:srgbClr val="5963AB"/>
                          </a:solidFill>
                          <a:effectLst/>
                          <a:latin typeface="+mn-lt"/>
                          <a:ea typeface="Calibri" panose="020F0502020204030204" pitchFamily="34" charset="0"/>
                          <a:cs typeface="Calibri" panose="020F0502020204030204" pitchFamily="34" charset="0"/>
                          <a:sym typeface="Arial"/>
                        </a:rPr>
                        <a:t>dans les mois à venir.</a:t>
                      </a:r>
                    </a:p>
                    <a:p>
                      <a:pPr>
                        <a:lnSpc>
                          <a:spcPct val="107000"/>
                        </a:lnSpc>
                        <a:spcAft>
                          <a:spcPts val="800"/>
                        </a:spcAft>
                      </a:pPr>
                      <a:r>
                        <a:rPr lang="fr-FR" sz="1400" dirty="0">
                          <a:solidFill>
                            <a:srgbClr val="5963AB"/>
                          </a:solidFill>
                          <a:effectLst/>
                          <a:latin typeface="+mn-lt"/>
                          <a:ea typeface="Calibri" panose="020F0502020204030204" pitchFamily="34" charset="0"/>
                          <a:cs typeface="Calibri" panose="020F0502020204030204" pitchFamily="34" charset="0"/>
                        </a:rPr>
                        <a:t>Des activités ludiques éphémères</a:t>
                      </a:r>
                      <a:r>
                        <a:rPr lang="fr-FR" sz="1400" b="0" i="0" u="none" strike="noStrike" cap="none" dirty="0">
                          <a:solidFill>
                            <a:srgbClr val="5963AB"/>
                          </a:solidFill>
                          <a:effectLst/>
                          <a:latin typeface="+mn-lt"/>
                          <a:ea typeface="Calibri" panose="020F0502020204030204" pitchFamily="34" charset="0"/>
                          <a:cs typeface="Calibri" panose="020F0502020204030204" pitchFamily="34" charset="0"/>
                          <a:sym typeface="Arial"/>
                        </a:rPr>
                        <a:t> auront lieux pendant tout l’été dans le parc Pinel.</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111282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2312926290"/>
              </p:ext>
            </p:extLst>
          </p:nvPr>
        </p:nvGraphicFramePr>
        <p:xfrm>
          <a:off x="334735" y="536711"/>
          <a:ext cx="8544343" cy="335280"/>
        </p:xfrm>
        <a:graphic>
          <a:graphicData uri="http://schemas.openxmlformats.org/drawingml/2006/table">
            <a:tbl>
              <a:tblPr firstRow="1" bandRow="1">
                <a:tableStyleId>{9BC0106F-0DC3-48D0-A351-AE628A4A27E8}</a:tableStyleId>
              </a:tblPr>
              <a:tblGrid>
                <a:gridCol w="3909605">
                  <a:extLst>
                    <a:ext uri="{9D8B030D-6E8A-4147-A177-3AD203B41FA5}">
                      <a16:colId xmlns:a16="http://schemas.microsoft.com/office/drawing/2014/main" xmlns="" val="20000"/>
                    </a:ext>
                  </a:extLst>
                </a:gridCol>
                <a:gridCol w="4634738">
                  <a:extLst>
                    <a:ext uri="{9D8B030D-6E8A-4147-A177-3AD203B41FA5}">
                      <a16:colId xmlns:a16="http://schemas.microsoft.com/office/drawing/2014/main" xmlns="" val="20001"/>
                    </a:ext>
                  </a:extLst>
                </a:gridCol>
              </a:tblGrid>
              <a:tr h="294207">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Sollicitation</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tc>
                  <a:txBody>
                    <a:bodyPr/>
                    <a:lstStyle/>
                    <a:p>
                      <a:pPr algn="ctr"/>
                      <a:r>
                        <a:rPr lang="fr-FR" sz="1600" b="1" i="0" u="none" strike="noStrike" cap="none" dirty="0">
                          <a:solidFill>
                            <a:srgbClr val="5963AB"/>
                          </a:solidFill>
                          <a:latin typeface="Merienda One" panose="02000000000000000000" pitchFamily="2" charset="0"/>
                          <a:ea typeface="Bellota Text"/>
                          <a:cs typeface="Bellota Text"/>
                          <a:sym typeface="Arial"/>
                        </a:rPr>
                        <a:t>Réponse de la mairie </a:t>
                      </a:r>
                    </a:p>
                  </a:txBody>
                  <a:tcPr/>
                </a:tc>
                <a:extLst>
                  <a:ext uri="{0D108BD9-81ED-4DB2-BD59-A6C34878D82A}">
                    <a16:rowId xmlns:a16="http://schemas.microsoft.com/office/drawing/2014/main" xmlns="" val="10000"/>
                  </a:ext>
                </a:extLst>
              </a:tr>
            </a:tbl>
          </a:graphicData>
        </a:graphic>
      </p:graphicFrame>
      <p:sp>
        <p:nvSpPr>
          <p:cNvPr id="4" name="Google Shape;1084;p72"/>
          <p:cNvSpPr txBox="1">
            <a:spLocks/>
          </p:cNvSpPr>
          <p:nvPr/>
        </p:nvSpPr>
        <p:spPr>
          <a:xfrm>
            <a:off x="679120" y="-36377"/>
            <a:ext cx="7732571"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sollicitations en cours</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82399682"/>
              </p:ext>
            </p:extLst>
          </p:nvPr>
        </p:nvGraphicFramePr>
        <p:xfrm>
          <a:off x="334735" y="845388"/>
          <a:ext cx="8544343" cy="3980371"/>
        </p:xfrm>
        <a:graphic>
          <a:graphicData uri="http://schemas.openxmlformats.org/drawingml/2006/table">
            <a:tbl>
              <a:tblPr firstRow="1" bandRow="1">
                <a:tableStyleId>{9BC0106F-0DC3-48D0-A351-AE628A4A27E8}</a:tableStyleId>
              </a:tblPr>
              <a:tblGrid>
                <a:gridCol w="3908081">
                  <a:extLst>
                    <a:ext uri="{9D8B030D-6E8A-4147-A177-3AD203B41FA5}">
                      <a16:colId xmlns:a16="http://schemas.microsoft.com/office/drawing/2014/main" xmlns="" val="20000"/>
                    </a:ext>
                  </a:extLst>
                </a:gridCol>
                <a:gridCol w="4636262">
                  <a:extLst>
                    <a:ext uri="{9D8B030D-6E8A-4147-A177-3AD203B41FA5}">
                      <a16:colId xmlns:a16="http://schemas.microsoft.com/office/drawing/2014/main" xmlns="" val="20001"/>
                    </a:ext>
                  </a:extLst>
                </a:gridCol>
              </a:tblGrid>
              <a:tr h="89001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tab pos="1152525" algn="l"/>
                        </a:tabLst>
                        <a:defRPr/>
                      </a:pPr>
                      <a:r>
                        <a:rPr lang="fr-FR" sz="1400" b="0" i="0" u="none" strike="noStrike" cap="none" dirty="0">
                          <a:solidFill>
                            <a:srgbClr val="F2A841"/>
                          </a:solidFill>
                          <a:effectLst/>
                          <a:latin typeface="Arial"/>
                          <a:ea typeface="Calibri" panose="020F0502020204030204" pitchFamily="34" charset="0"/>
                          <a:cs typeface="Calibri" panose="020F0502020204030204" pitchFamily="34" charset="0"/>
                          <a:sym typeface="Arial"/>
                        </a:rPr>
                        <a:t>Où en est-on concernant le projet l’ilot Rossel ?</a:t>
                      </a:r>
                    </a:p>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tab pos="1152525" algn="l"/>
                        </a:tabLst>
                        <a:defRPr/>
                      </a:pPr>
                      <a:r>
                        <a:rPr lang="fr-FR" sz="1400" b="0" i="0" u="none" strike="noStrike" cap="none" dirty="0">
                          <a:solidFill>
                            <a:srgbClr val="F2A841"/>
                          </a:solidFill>
                          <a:effectLst/>
                          <a:latin typeface="Arial"/>
                          <a:ea typeface="Calibri" panose="020F0502020204030204" pitchFamily="34" charset="0"/>
                          <a:cs typeface="Calibri" panose="020F0502020204030204" pitchFamily="34" charset="0"/>
                          <a:sym typeface="Arial"/>
                        </a:rPr>
                        <a:t>Les bâtiments derrière l’école </a:t>
                      </a:r>
                      <a:r>
                        <a:rPr lang="fr-FR" sz="1400" b="0" i="0" u="none" strike="noStrike" cap="none" dirty="0" err="1">
                          <a:solidFill>
                            <a:srgbClr val="F2A841"/>
                          </a:solidFill>
                          <a:effectLst/>
                          <a:latin typeface="Arial"/>
                          <a:ea typeface="Calibri" panose="020F0502020204030204" pitchFamily="34" charset="0"/>
                          <a:cs typeface="Calibri" panose="020F0502020204030204" pitchFamily="34" charset="0"/>
                          <a:sym typeface="Arial"/>
                        </a:rPr>
                        <a:t>seront-ils</a:t>
                      </a:r>
                      <a:r>
                        <a:rPr lang="fr-FR" sz="1400" b="0" i="0" u="none" strike="noStrike" cap="none" dirty="0">
                          <a:solidFill>
                            <a:srgbClr val="F2A841"/>
                          </a:solidFill>
                          <a:effectLst/>
                          <a:latin typeface="Arial"/>
                          <a:ea typeface="Calibri" panose="020F0502020204030204" pitchFamily="34" charset="0"/>
                          <a:cs typeface="Calibri" panose="020F0502020204030204" pitchFamily="34" charset="0"/>
                          <a:sym typeface="Arial"/>
                        </a:rPr>
                        <a:t> démolis ?</a:t>
                      </a:r>
                      <a:endParaRPr lang="fr-FR" sz="1400" b="0" i="0" u="none" strike="noStrike" cap="none" dirty="0">
                        <a:solidFill>
                          <a:srgbClr val="F2A841"/>
                        </a:solidFill>
                        <a:effectLst/>
                        <a:latin typeface="Arial"/>
                        <a:ea typeface="Calibri" panose="020F0502020204030204" pitchFamily="34" charset="0"/>
                        <a:cs typeface="Times New Roman" panose="02020603050405020304" pitchFamily="18" charset="0"/>
                        <a:sym typeface="Arial"/>
                      </a:endParaRPr>
                    </a:p>
                    <a:p>
                      <a:pPr marL="0" indent="0" algn="l">
                        <a:lnSpc>
                          <a:spcPct val="107000"/>
                        </a:lnSpc>
                        <a:spcAft>
                          <a:spcPts val="800"/>
                        </a:spcAft>
                        <a:buFontTx/>
                        <a:buNone/>
                      </a:pPr>
                      <a:endParaRPr lang="fr-FR" sz="1400" dirty="0">
                        <a:solidFill>
                          <a:srgbClr val="F2A841"/>
                        </a:solidFill>
                        <a:effectLst/>
                        <a:latin typeface="+mn-lt"/>
                        <a:ea typeface="Calibri" panose="020F0502020204030204" pitchFamily="34" charset="0"/>
                        <a:cs typeface="Calibri" panose="020F0502020204030204" pitchFamily="34" charset="0"/>
                      </a:endParaRPr>
                    </a:p>
                  </a:txBody>
                  <a:tcPr/>
                </a:tc>
                <a:tc>
                  <a:txBody>
                    <a:bodyPr/>
                    <a:lstStyle/>
                    <a:p>
                      <a:pPr>
                        <a:lnSpc>
                          <a:spcPct val="107000"/>
                        </a:lnSpc>
                        <a:spcAft>
                          <a:spcPts val="800"/>
                        </a:spcAft>
                      </a:pPr>
                      <a:r>
                        <a:rPr lang="fr-FR" sz="1400" b="0" i="0" u="none" strike="noStrike" cap="none" dirty="0">
                          <a:solidFill>
                            <a:srgbClr val="5963AB"/>
                          </a:solidFill>
                          <a:effectLst/>
                          <a:latin typeface="Arial"/>
                          <a:ea typeface="Calibri" panose="020F0502020204030204" pitchFamily="34" charset="0"/>
                          <a:cs typeface="Calibri" panose="020F0502020204030204" pitchFamily="34" charset="0"/>
                          <a:sym typeface="Arial"/>
                        </a:rPr>
                        <a:t>En vue d’un projet d’aménagement, nous conduisons une étude structurelle et patrimoniale pour identifier le bâti conservable.</a:t>
                      </a:r>
                    </a:p>
                    <a:p>
                      <a:pPr>
                        <a:lnSpc>
                          <a:spcPct val="107000"/>
                        </a:lnSpc>
                        <a:spcAft>
                          <a:spcPts val="800"/>
                        </a:spcAft>
                      </a:pPr>
                      <a:r>
                        <a:rPr lang="fr-FR" sz="1400" b="0" i="0" u="none" strike="noStrike" cap="none" dirty="0">
                          <a:solidFill>
                            <a:srgbClr val="5963AB"/>
                          </a:solidFill>
                          <a:effectLst/>
                          <a:latin typeface="Arial"/>
                          <a:ea typeface="Calibri" panose="020F0502020204030204" pitchFamily="34" charset="0"/>
                          <a:cs typeface="Calibri" panose="020F0502020204030204" pitchFamily="34" charset="0"/>
                          <a:sym typeface="Arial"/>
                        </a:rPr>
                        <a:t>S’agissant des bâtiments derrières l’école nous serons en mesure d’apporter une réponse une fois l’étude finalisée.</a:t>
                      </a:r>
                    </a:p>
                  </a:txBody>
                  <a:tcPr/>
                </a:tc>
                <a:extLst>
                  <a:ext uri="{0D108BD9-81ED-4DB2-BD59-A6C34878D82A}">
                    <a16:rowId xmlns:a16="http://schemas.microsoft.com/office/drawing/2014/main" xmlns="" val="3134468126"/>
                  </a:ext>
                </a:extLst>
              </a:tr>
              <a:tr h="890016">
                <a:tc>
                  <a:txBody>
                    <a:bodyPr/>
                    <a:lstStyle/>
                    <a:p>
                      <a:pPr algn="l">
                        <a:lnSpc>
                          <a:spcPct val="107000"/>
                        </a:lnSpc>
                        <a:spcAft>
                          <a:spcPts val="800"/>
                        </a:spcAft>
                      </a:pPr>
                      <a:r>
                        <a:rPr lang="fr-FR" sz="1400" dirty="0">
                          <a:solidFill>
                            <a:srgbClr val="F2A841"/>
                          </a:solidFill>
                          <a:effectLst/>
                          <a:latin typeface="+mn-lt"/>
                          <a:ea typeface="Calibri" panose="020F0502020204030204" pitchFamily="34" charset="0"/>
                          <a:cs typeface="Calibri" panose="020F0502020204030204" pitchFamily="34" charset="0"/>
                        </a:rPr>
                        <a:t>Sur la thématique de la propreté avec focus sur la rue Anatole France, quelques suggestions : </a:t>
                      </a:r>
                    </a:p>
                    <a:p>
                      <a:pPr marL="285750" indent="-285750" algn="l">
                        <a:lnSpc>
                          <a:spcPct val="107000"/>
                        </a:lnSpc>
                        <a:spcAft>
                          <a:spcPts val="800"/>
                        </a:spcAft>
                        <a:buFontTx/>
                        <a:buChar char="-"/>
                      </a:pPr>
                      <a:r>
                        <a:rPr lang="fr-FR" sz="1400" dirty="0">
                          <a:solidFill>
                            <a:srgbClr val="F2A841"/>
                          </a:solidFill>
                          <a:effectLst/>
                          <a:latin typeface="+mn-lt"/>
                          <a:ea typeface="Calibri" panose="020F0502020204030204" pitchFamily="34" charset="0"/>
                          <a:cs typeface="Calibri" panose="020F0502020204030204" pitchFamily="34" charset="0"/>
                        </a:rPr>
                        <a:t>Créer une zone de protection devant le 29 rue Anatole France. </a:t>
                      </a:r>
                    </a:p>
                    <a:p>
                      <a:pPr marL="285750" indent="-285750" algn="l">
                        <a:lnSpc>
                          <a:spcPct val="107000"/>
                        </a:lnSpc>
                        <a:spcAft>
                          <a:spcPts val="800"/>
                        </a:spcAft>
                        <a:buFontTx/>
                        <a:buChar char="-"/>
                      </a:pPr>
                      <a:r>
                        <a:rPr lang="fr-FR" sz="1400" dirty="0">
                          <a:solidFill>
                            <a:srgbClr val="F2A841"/>
                          </a:solidFill>
                          <a:effectLst/>
                          <a:latin typeface="+mn-lt"/>
                          <a:ea typeface="Calibri" panose="020F0502020204030204" pitchFamily="34" charset="0"/>
                          <a:cs typeface="Calibri" panose="020F0502020204030204" pitchFamily="34" charset="0"/>
                        </a:rPr>
                        <a:t>Créer une zone de protection entre le local technique et l'école Suzanne Buisson. </a:t>
                      </a:r>
                    </a:p>
                    <a:p>
                      <a:pPr marL="285750" indent="-285750" algn="l">
                        <a:lnSpc>
                          <a:spcPct val="107000"/>
                        </a:lnSpc>
                        <a:spcAft>
                          <a:spcPts val="800"/>
                        </a:spcAft>
                        <a:buFontTx/>
                        <a:buChar char="-"/>
                      </a:pPr>
                      <a:r>
                        <a:rPr lang="fr-FR" sz="1400" dirty="0">
                          <a:solidFill>
                            <a:srgbClr val="F2A841"/>
                          </a:solidFill>
                          <a:effectLst/>
                          <a:latin typeface="+mn-lt"/>
                          <a:ea typeface="Calibri" panose="020F0502020204030204" pitchFamily="34" charset="0"/>
                          <a:cs typeface="Calibri" panose="020F0502020204030204" pitchFamily="34" charset="0"/>
                        </a:rPr>
                        <a:t>Traiter le problème du conteneur métallique pour vêtements situé entre le 15 rue Anatole France et la rue Jean Monnet</a:t>
                      </a:r>
                    </a:p>
                  </a:txBody>
                  <a:tcPr/>
                </a:tc>
                <a:tc>
                  <a:txBody>
                    <a:bodyPr/>
                    <a:lstStyle/>
                    <a:p>
                      <a:pPr>
                        <a:lnSpc>
                          <a:spcPct val="107000"/>
                        </a:lnSpc>
                        <a:spcAft>
                          <a:spcPts val="800"/>
                        </a:spcAft>
                      </a:pPr>
                      <a:r>
                        <a:rPr lang="fr-FR" sz="1400" dirty="0">
                          <a:solidFill>
                            <a:srgbClr val="5963AB"/>
                          </a:solidFill>
                          <a:effectLst/>
                          <a:latin typeface="+mn-lt"/>
                          <a:ea typeface="Calibri" panose="020F0502020204030204" pitchFamily="34" charset="0"/>
                          <a:cs typeface="Calibri" panose="020F0502020204030204" pitchFamily="34" charset="0"/>
                        </a:rPr>
                        <a:t>Depuis maintenant deux semaines il n’y a plus de débordement des conteneurs pour vêtements. Ceux-ci sont maintenant collectés deux fois par semaine (collecté une fois par semaine auparavant). </a:t>
                      </a:r>
                    </a:p>
                    <a:p>
                      <a:pPr>
                        <a:lnSpc>
                          <a:spcPct val="107000"/>
                        </a:lnSpc>
                        <a:spcAft>
                          <a:spcPts val="800"/>
                        </a:spcAft>
                      </a:pPr>
                      <a:r>
                        <a:rPr lang="fr-FR" sz="1400" dirty="0">
                          <a:solidFill>
                            <a:srgbClr val="5963AB"/>
                          </a:solidFill>
                          <a:effectLst/>
                          <a:latin typeface="+mn-lt"/>
                          <a:ea typeface="Calibri" panose="020F0502020204030204" pitchFamily="34" charset="0"/>
                          <a:cs typeface="Calibri" panose="020F0502020204030204" pitchFamily="34" charset="0"/>
                        </a:rPr>
                        <a:t>Une expérimentation a lieu avenue du Général Leclerc pour un conteneur plus sécurisé. </a:t>
                      </a:r>
                    </a:p>
                  </a:txBody>
                  <a:tcPr/>
                </a:tc>
                <a:extLst>
                  <a:ext uri="{0D108BD9-81ED-4DB2-BD59-A6C34878D82A}">
                    <a16:rowId xmlns:a16="http://schemas.microsoft.com/office/drawing/2014/main" xmlns="" val="1652918812"/>
                  </a:ext>
                </a:extLst>
              </a:tr>
            </a:tbl>
          </a:graphicData>
        </a:graphic>
      </p:graphicFrame>
    </p:spTree>
    <p:extLst>
      <p:ext uri="{BB962C8B-B14F-4D97-AF65-F5344CB8AC3E}">
        <p14:creationId xmlns:p14="http://schemas.microsoft.com/office/powerpoint/2010/main" val="2571702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nvPr>
        </p:nvGraphicFramePr>
        <p:xfrm>
          <a:off x="334735" y="536711"/>
          <a:ext cx="8544343" cy="335280"/>
        </p:xfrm>
        <a:graphic>
          <a:graphicData uri="http://schemas.openxmlformats.org/drawingml/2006/table">
            <a:tbl>
              <a:tblPr firstRow="1" bandRow="1">
                <a:tableStyleId>{9BC0106F-0DC3-48D0-A351-AE628A4A27E8}</a:tableStyleId>
              </a:tblPr>
              <a:tblGrid>
                <a:gridCol w="3909605">
                  <a:extLst>
                    <a:ext uri="{9D8B030D-6E8A-4147-A177-3AD203B41FA5}">
                      <a16:colId xmlns:a16="http://schemas.microsoft.com/office/drawing/2014/main" xmlns="" val="20000"/>
                    </a:ext>
                  </a:extLst>
                </a:gridCol>
                <a:gridCol w="4634738">
                  <a:extLst>
                    <a:ext uri="{9D8B030D-6E8A-4147-A177-3AD203B41FA5}">
                      <a16:colId xmlns:a16="http://schemas.microsoft.com/office/drawing/2014/main" xmlns="" val="20001"/>
                    </a:ext>
                  </a:extLst>
                </a:gridCol>
              </a:tblGrid>
              <a:tr h="294207">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Sollicitation</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tc>
                  <a:txBody>
                    <a:bodyPr/>
                    <a:lstStyle/>
                    <a:p>
                      <a:pPr algn="ctr"/>
                      <a:r>
                        <a:rPr lang="fr-FR" sz="1600" b="1" i="0" u="none" strike="noStrike" cap="none" dirty="0">
                          <a:solidFill>
                            <a:srgbClr val="5963AB"/>
                          </a:solidFill>
                          <a:latin typeface="Merienda One" panose="02000000000000000000" pitchFamily="2" charset="0"/>
                          <a:ea typeface="Bellota Text"/>
                          <a:cs typeface="Bellota Text"/>
                          <a:sym typeface="Arial"/>
                        </a:rPr>
                        <a:t>Réponse de la mairie </a:t>
                      </a:r>
                    </a:p>
                  </a:txBody>
                  <a:tcPr/>
                </a:tc>
                <a:extLst>
                  <a:ext uri="{0D108BD9-81ED-4DB2-BD59-A6C34878D82A}">
                    <a16:rowId xmlns:a16="http://schemas.microsoft.com/office/drawing/2014/main" xmlns="" val="10000"/>
                  </a:ext>
                </a:extLst>
              </a:tr>
            </a:tbl>
          </a:graphicData>
        </a:graphic>
      </p:graphicFrame>
      <p:sp>
        <p:nvSpPr>
          <p:cNvPr id="4" name="Google Shape;1084;p72"/>
          <p:cNvSpPr txBox="1">
            <a:spLocks/>
          </p:cNvSpPr>
          <p:nvPr/>
        </p:nvSpPr>
        <p:spPr>
          <a:xfrm>
            <a:off x="679120" y="-36377"/>
            <a:ext cx="7732571"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sollicitations en cours</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2491151316"/>
              </p:ext>
            </p:extLst>
          </p:nvPr>
        </p:nvGraphicFramePr>
        <p:xfrm>
          <a:off x="334735" y="845388"/>
          <a:ext cx="8544343" cy="2889124"/>
        </p:xfrm>
        <a:graphic>
          <a:graphicData uri="http://schemas.openxmlformats.org/drawingml/2006/table">
            <a:tbl>
              <a:tblPr firstRow="1" bandRow="1">
                <a:tableStyleId>{9BC0106F-0DC3-48D0-A351-AE628A4A27E8}</a:tableStyleId>
              </a:tblPr>
              <a:tblGrid>
                <a:gridCol w="3908081">
                  <a:extLst>
                    <a:ext uri="{9D8B030D-6E8A-4147-A177-3AD203B41FA5}">
                      <a16:colId xmlns:a16="http://schemas.microsoft.com/office/drawing/2014/main" xmlns="" val="20000"/>
                    </a:ext>
                  </a:extLst>
                </a:gridCol>
                <a:gridCol w="4636262">
                  <a:extLst>
                    <a:ext uri="{9D8B030D-6E8A-4147-A177-3AD203B41FA5}">
                      <a16:colId xmlns:a16="http://schemas.microsoft.com/office/drawing/2014/main" xmlns="" val="20001"/>
                    </a:ext>
                  </a:extLst>
                </a:gridCol>
              </a:tblGrid>
              <a:tr h="890016">
                <a:tc>
                  <a:txBody>
                    <a:bodyPr/>
                    <a:lstStyle/>
                    <a:p>
                      <a:pPr algn="l">
                        <a:lnSpc>
                          <a:spcPct val="107000"/>
                        </a:lnSpc>
                        <a:spcAft>
                          <a:spcPts val="800"/>
                        </a:spcAft>
                      </a:pPr>
                      <a:r>
                        <a:rPr lang="fr-FR" sz="1400" dirty="0">
                          <a:solidFill>
                            <a:srgbClr val="F2A841"/>
                          </a:solidFill>
                          <a:effectLst/>
                          <a:latin typeface="+mn-lt"/>
                          <a:ea typeface="Calibri" panose="020F0502020204030204" pitchFamily="34" charset="0"/>
                          <a:cs typeface="Calibri" panose="020F0502020204030204" pitchFamily="34" charset="0"/>
                        </a:rPr>
                        <a:t>Question du Bureau : peut-on relayer des infos sur les CQ sur les réseaux sociaux de la ville : rappel date/lieu et ordre du jour, photos, quelques éléments (par points) de résumé synthétique sur les réalisations et les sollicitations en cours.</a:t>
                      </a:r>
                    </a:p>
                  </a:txBody>
                  <a:tcPr/>
                </a:tc>
                <a:tc>
                  <a:txBody>
                    <a:bodyPr/>
                    <a:lstStyle/>
                    <a:p>
                      <a:pPr>
                        <a:lnSpc>
                          <a:spcPct val="107000"/>
                        </a:lnSpc>
                        <a:spcAft>
                          <a:spcPts val="800"/>
                        </a:spcAft>
                      </a:pPr>
                      <a:r>
                        <a:rPr lang="fr-FR" sz="1400" dirty="0">
                          <a:solidFill>
                            <a:srgbClr val="5963AB"/>
                          </a:solidFill>
                          <a:effectLst/>
                          <a:latin typeface="+mn-lt"/>
                          <a:ea typeface="Calibri" panose="020F0502020204030204" pitchFamily="34" charset="0"/>
                          <a:cs typeface="Calibri" panose="020F0502020204030204" pitchFamily="34" charset="0"/>
                        </a:rPr>
                        <a:t>Les dates des conseils de quartier sont déjà présentes sur les différents réseaux de communication de la Ville. Ceux-ci doivent être utilisés selon leurs usages différenciés, il convient par exemple pour Instagram de ne fournir que des visuels. Il est possible en revanche de faire un renvoi vers le site de la Ville. </a:t>
                      </a:r>
                    </a:p>
                  </a:txBody>
                  <a:tcPr/>
                </a:tc>
                <a:extLst>
                  <a:ext uri="{0D108BD9-81ED-4DB2-BD59-A6C34878D82A}">
                    <a16:rowId xmlns:a16="http://schemas.microsoft.com/office/drawing/2014/main" xmlns="" val="3134468126"/>
                  </a:ext>
                </a:extLst>
              </a:tr>
              <a:tr h="890016">
                <a:tc>
                  <a:txBody>
                    <a:bodyPr/>
                    <a:lstStyle/>
                    <a:p>
                      <a:pPr algn="l">
                        <a:lnSpc>
                          <a:spcPct val="107000"/>
                        </a:lnSpc>
                        <a:spcAft>
                          <a:spcPts val="800"/>
                        </a:spcAft>
                      </a:pPr>
                      <a:r>
                        <a:rPr lang="fr-FR" sz="1400" dirty="0">
                          <a:solidFill>
                            <a:srgbClr val="F2A841"/>
                          </a:solidFill>
                          <a:effectLst/>
                          <a:latin typeface="+mn-lt"/>
                          <a:ea typeface="Calibri" panose="020F0502020204030204" pitchFamily="34" charset="0"/>
                          <a:cs typeface="Calibri" panose="020F0502020204030204" pitchFamily="34" charset="0"/>
                        </a:rPr>
                        <a:t>Question du Bureau : Sera-t-il possible, comme nous l’avions suggéré de mettre des panneaux dans la ville avec le QR code pour télécharger l’application The </a:t>
                      </a:r>
                      <a:r>
                        <a:rPr lang="fr-FR" sz="1400" dirty="0" err="1">
                          <a:solidFill>
                            <a:srgbClr val="F2A841"/>
                          </a:solidFill>
                          <a:effectLst/>
                          <a:latin typeface="+mn-lt"/>
                          <a:ea typeface="Calibri" panose="020F0502020204030204" pitchFamily="34" charset="0"/>
                          <a:cs typeface="Calibri" panose="020F0502020204030204" pitchFamily="34" charset="0"/>
                        </a:rPr>
                        <a:t>sorority</a:t>
                      </a:r>
                      <a:r>
                        <a:rPr lang="fr-FR" sz="1400" dirty="0">
                          <a:solidFill>
                            <a:srgbClr val="F2A841"/>
                          </a:solidFill>
                          <a:effectLst/>
                          <a:latin typeface="+mn-lt"/>
                          <a:ea typeface="Calibri" panose="020F0502020204030204" pitchFamily="34" charset="0"/>
                          <a:cs typeface="Calibri" panose="020F0502020204030204" pitchFamily="34" charset="0"/>
                        </a:rPr>
                        <a:t> + les numéros d’urgence et les structures pour les femmes victimes de violences sexistes et sexuelles  ?</a:t>
                      </a:r>
                    </a:p>
                  </a:txBody>
                  <a:tcPr/>
                </a:tc>
                <a:tc>
                  <a:txBody>
                    <a:bodyPr/>
                    <a:lstStyle/>
                    <a:p>
                      <a:pPr>
                        <a:lnSpc>
                          <a:spcPct val="107000"/>
                        </a:lnSpc>
                        <a:spcAft>
                          <a:spcPts val="800"/>
                        </a:spcAft>
                      </a:pPr>
                      <a:r>
                        <a:rPr lang="fr-FR" sz="1400" dirty="0">
                          <a:solidFill>
                            <a:srgbClr val="5963AB"/>
                          </a:solidFill>
                          <a:effectLst/>
                          <a:latin typeface="+mn-lt"/>
                          <a:ea typeface="Calibri" panose="020F0502020204030204" pitchFamily="34" charset="0"/>
                          <a:cs typeface="Calibri" panose="020F0502020204030204" pitchFamily="34" charset="0"/>
                        </a:rPr>
                        <a:t>Les flyers avec les informations sont disponibles dans chaque structure accueillant du public. Il n’est pas possible de faire un affichage permanent de ces informations car nous avons chaque semaine des affiches et informations nouvelles à communiquer. </a:t>
                      </a:r>
                    </a:p>
                  </a:txBody>
                  <a:tcPr/>
                </a:tc>
                <a:extLst>
                  <a:ext uri="{0D108BD9-81ED-4DB2-BD59-A6C34878D82A}">
                    <a16:rowId xmlns:a16="http://schemas.microsoft.com/office/drawing/2014/main" xmlns="" val="1337940431"/>
                  </a:ext>
                </a:extLst>
              </a:tr>
            </a:tbl>
          </a:graphicData>
        </a:graphic>
      </p:graphicFrame>
    </p:spTree>
    <p:extLst>
      <p:ext uri="{BB962C8B-B14F-4D97-AF65-F5344CB8AC3E}">
        <p14:creationId xmlns:p14="http://schemas.microsoft.com/office/powerpoint/2010/main" val="409670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494684310"/>
              </p:ext>
            </p:extLst>
          </p:nvPr>
        </p:nvGraphicFramePr>
        <p:xfrm>
          <a:off x="334735" y="536711"/>
          <a:ext cx="8544343" cy="335280"/>
        </p:xfrm>
        <a:graphic>
          <a:graphicData uri="http://schemas.openxmlformats.org/drawingml/2006/table">
            <a:tbl>
              <a:tblPr firstRow="1" bandRow="1">
                <a:tableStyleId>{9BC0106F-0DC3-48D0-A351-AE628A4A27E8}</a:tableStyleId>
              </a:tblPr>
              <a:tblGrid>
                <a:gridCol w="5933718">
                  <a:extLst>
                    <a:ext uri="{9D8B030D-6E8A-4147-A177-3AD203B41FA5}">
                      <a16:colId xmlns:a16="http://schemas.microsoft.com/office/drawing/2014/main" xmlns="" val="20000"/>
                    </a:ext>
                  </a:extLst>
                </a:gridCol>
                <a:gridCol w="2610625">
                  <a:extLst>
                    <a:ext uri="{9D8B030D-6E8A-4147-A177-3AD203B41FA5}">
                      <a16:colId xmlns:a16="http://schemas.microsoft.com/office/drawing/2014/main" xmlns="" val="20001"/>
                    </a:ext>
                  </a:extLst>
                </a:gridCol>
              </a:tblGrid>
              <a:tr h="294207">
                <a:tc>
                  <a:txBody>
                    <a:bodyPr/>
                    <a:lstStyle/>
                    <a:p>
                      <a:pPr algn="ctr"/>
                      <a:r>
                        <a:rPr lang="fr-FR" sz="1600" b="1" i="0" u="none" strike="noStrike" cap="none" dirty="0">
                          <a:solidFill>
                            <a:srgbClr val="F2A841"/>
                          </a:solidFill>
                          <a:latin typeface="Merienda One" panose="02000000000000000000" pitchFamily="2" charset="0"/>
                          <a:ea typeface="Bellota Text"/>
                          <a:cs typeface="Bellota Text"/>
                          <a:sym typeface="Arial"/>
                        </a:rPr>
                        <a:t>Sollicitation</a:t>
                      </a:r>
                      <a:r>
                        <a:rPr lang="fr-FR" sz="1200" b="0" i="0" u="none" strike="noStrike" cap="none" dirty="0">
                          <a:solidFill>
                            <a:srgbClr val="F2A841"/>
                          </a:solidFill>
                          <a:latin typeface="Merienda One" panose="02000000000000000000" pitchFamily="2" charset="0"/>
                          <a:ea typeface="Bellota Text"/>
                          <a:cs typeface="Bellota Text"/>
                          <a:sym typeface="Arial"/>
                        </a:rPr>
                        <a:t> </a:t>
                      </a:r>
                    </a:p>
                  </a:txBody>
                  <a:tcPr/>
                </a:tc>
                <a:tc>
                  <a:txBody>
                    <a:bodyPr/>
                    <a:lstStyle/>
                    <a:p>
                      <a:pPr algn="ctr"/>
                      <a:r>
                        <a:rPr lang="fr-FR" sz="1600" b="1" i="0" u="none" strike="noStrike" cap="none" dirty="0">
                          <a:solidFill>
                            <a:srgbClr val="5963AB"/>
                          </a:solidFill>
                          <a:latin typeface="Merienda One" panose="02000000000000000000" pitchFamily="2" charset="0"/>
                          <a:ea typeface="Bellota Text"/>
                          <a:cs typeface="Bellota Text"/>
                          <a:sym typeface="Arial"/>
                        </a:rPr>
                        <a:t>Réponse de la mairie </a:t>
                      </a:r>
                    </a:p>
                  </a:txBody>
                  <a:tcPr/>
                </a:tc>
                <a:extLst>
                  <a:ext uri="{0D108BD9-81ED-4DB2-BD59-A6C34878D82A}">
                    <a16:rowId xmlns:a16="http://schemas.microsoft.com/office/drawing/2014/main" xmlns="" val="10000"/>
                  </a:ext>
                </a:extLst>
              </a:tr>
            </a:tbl>
          </a:graphicData>
        </a:graphic>
      </p:graphicFrame>
      <p:sp>
        <p:nvSpPr>
          <p:cNvPr id="4" name="Google Shape;1084;p72"/>
          <p:cNvSpPr txBox="1">
            <a:spLocks/>
          </p:cNvSpPr>
          <p:nvPr/>
        </p:nvSpPr>
        <p:spPr>
          <a:xfrm>
            <a:off x="679120" y="-36377"/>
            <a:ext cx="7732571"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Ubuntu"/>
              <a:buNone/>
              <a:defRPr sz="35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2pPr>
            <a:lvl3pPr marR="0" lvl="2"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3pPr>
            <a:lvl4pPr marR="0" lvl="3"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4pPr>
            <a:lvl5pPr marR="0" lvl="4"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5pPr>
            <a:lvl6pPr marR="0" lvl="5"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6pPr>
            <a:lvl7pPr marR="0" lvl="6"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7pPr>
            <a:lvl8pPr marR="0" lvl="7"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8pPr>
            <a:lvl9pPr marR="0" lvl="8" algn="l" rtl="0">
              <a:lnSpc>
                <a:spcPct val="100000"/>
              </a:lnSpc>
              <a:spcBef>
                <a:spcPts val="0"/>
              </a:spcBef>
              <a:spcAft>
                <a:spcPts val="0"/>
              </a:spcAft>
              <a:buClr>
                <a:schemeClr val="dk1"/>
              </a:buClr>
              <a:buSzPts val="3500"/>
              <a:buFont typeface="Indie Flower"/>
              <a:buNone/>
              <a:defRPr sz="3500" b="1" i="0" u="none" strike="noStrike" cap="none">
                <a:solidFill>
                  <a:schemeClr val="dk1"/>
                </a:solidFill>
                <a:latin typeface="Indie Flower"/>
                <a:ea typeface="Indie Flower"/>
                <a:cs typeface="Indie Flower"/>
                <a:sym typeface="Indie Flower"/>
              </a:defRPr>
            </a:lvl9pPr>
          </a:lstStyle>
          <a:p>
            <a:pPr algn="ctr">
              <a:buClr>
                <a:srgbClr val="866642"/>
              </a:buClr>
            </a:pPr>
            <a:r>
              <a:rPr lang="fr-FR" sz="2800" dirty="0">
                <a:solidFill>
                  <a:srgbClr val="F2A841"/>
                </a:solidFill>
                <a:latin typeface="Merienda One" panose="02000000000000000000" pitchFamily="2" charset="0"/>
                <a:ea typeface="Bellota Text"/>
                <a:cs typeface="Bellota Text"/>
                <a:sym typeface="Arial"/>
              </a:rPr>
              <a:t>Les sollicitations en cours</a:t>
            </a:r>
            <a:endParaRPr lang="fr-FR" sz="2800" dirty="0">
              <a:solidFill>
                <a:srgbClr val="F2A841"/>
              </a:solidFill>
              <a:latin typeface="Merienda One" panose="02000000000000000000" pitchFamily="2" charset="0"/>
              <a:ea typeface="Bellota Text"/>
              <a:cs typeface="Bellota Text"/>
            </a:endParaRPr>
          </a:p>
        </p:txBody>
      </p:sp>
      <p:graphicFrame>
        <p:nvGraphicFramePr>
          <p:cNvPr id="2" name="Tableau 1"/>
          <p:cNvGraphicFramePr>
            <a:graphicFrameLocks noGrp="1"/>
          </p:cNvGraphicFramePr>
          <p:nvPr>
            <p:extLst>
              <p:ext uri="{D42A27DB-BD31-4B8C-83A1-F6EECF244321}">
                <p14:modId xmlns:p14="http://schemas.microsoft.com/office/powerpoint/2010/main" val="4095612352"/>
              </p:ext>
            </p:extLst>
          </p:nvPr>
        </p:nvGraphicFramePr>
        <p:xfrm>
          <a:off x="334735" y="845388"/>
          <a:ext cx="8544343" cy="4207875"/>
        </p:xfrm>
        <a:graphic>
          <a:graphicData uri="http://schemas.openxmlformats.org/drawingml/2006/table">
            <a:tbl>
              <a:tblPr firstRow="1" bandRow="1">
                <a:tableStyleId>{9BC0106F-0DC3-48D0-A351-AE628A4A27E8}</a:tableStyleId>
              </a:tblPr>
              <a:tblGrid>
                <a:gridCol w="5921686">
                  <a:extLst>
                    <a:ext uri="{9D8B030D-6E8A-4147-A177-3AD203B41FA5}">
                      <a16:colId xmlns:a16="http://schemas.microsoft.com/office/drawing/2014/main" xmlns="" val="20000"/>
                    </a:ext>
                  </a:extLst>
                </a:gridCol>
                <a:gridCol w="2622657">
                  <a:extLst>
                    <a:ext uri="{9D8B030D-6E8A-4147-A177-3AD203B41FA5}">
                      <a16:colId xmlns:a16="http://schemas.microsoft.com/office/drawing/2014/main" xmlns="" val="20001"/>
                    </a:ext>
                  </a:extLst>
                </a:gridCol>
              </a:tblGrid>
              <a:tr h="4207875">
                <a:tc>
                  <a:txBody>
                    <a:bodyPr/>
                    <a:lstStyle/>
                    <a:p>
                      <a:pPr algn="l">
                        <a:lnSpc>
                          <a:spcPct val="107000"/>
                        </a:lnSpc>
                        <a:spcAft>
                          <a:spcPts val="800"/>
                        </a:spcAft>
                      </a:pPr>
                      <a:r>
                        <a:rPr lang="fr-FR" sz="1300" dirty="0">
                          <a:solidFill>
                            <a:srgbClr val="F2A841"/>
                          </a:solidFill>
                          <a:effectLst/>
                          <a:latin typeface="+mn-lt"/>
                          <a:ea typeface="Calibri" panose="020F0502020204030204" pitchFamily="34" charset="0"/>
                          <a:cs typeface="Calibri" panose="020F0502020204030204" pitchFamily="34" charset="0"/>
                        </a:rPr>
                        <a:t>J'habite dans l'impasse la rue</a:t>
                      </a:r>
                      <a:r>
                        <a:rPr lang="fr-FR" sz="1300" baseline="0" dirty="0">
                          <a:solidFill>
                            <a:srgbClr val="F2A841"/>
                          </a:solidFill>
                          <a:effectLst/>
                          <a:latin typeface="+mn-lt"/>
                          <a:ea typeface="Calibri" panose="020F0502020204030204" pitchFamily="34" charset="0"/>
                          <a:cs typeface="Calibri" panose="020F0502020204030204" pitchFamily="34" charset="0"/>
                        </a:rPr>
                        <a:t> Séverine. </a:t>
                      </a:r>
                      <a:r>
                        <a:rPr lang="fr-FR" sz="1300" dirty="0">
                          <a:solidFill>
                            <a:srgbClr val="F2A841"/>
                          </a:solidFill>
                          <a:effectLst/>
                          <a:latin typeface="+mn-lt"/>
                          <a:ea typeface="Calibri" panose="020F0502020204030204" pitchFamily="34" charset="0"/>
                          <a:cs typeface="Calibri" panose="020F0502020204030204" pitchFamily="34" charset="0"/>
                        </a:rPr>
                        <a:t>La collecte des ordures ménagères dans cette voie n'est pas simple : il est difficile, voire impossible, pour le camion-benne de faire demi-tour ce qui conduit le chauffeur à monter</a:t>
                      </a:r>
                      <a:r>
                        <a:rPr lang="fr-FR" sz="1300" baseline="0" dirty="0">
                          <a:solidFill>
                            <a:srgbClr val="F2A841"/>
                          </a:solidFill>
                          <a:effectLst/>
                          <a:latin typeface="+mn-lt"/>
                          <a:ea typeface="Calibri" panose="020F0502020204030204" pitchFamily="34" charset="0"/>
                          <a:cs typeface="Calibri" panose="020F0502020204030204" pitchFamily="34" charset="0"/>
                        </a:rPr>
                        <a:t> </a:t>
                      </a:r>
                      <a:r>
                        <a:rPr lang="fr-FR" sz="1300" dirty="0">
                          <a:solidFill>
                            <a:srgbClr val="F2A841"/>
                          </a:solidFill>
                          <a:effectLst/>
                          <a:latin typeface="+mn-lt"/>
                          <a:ea typeface="Calibri" panose="020F0502020204030204" pitchFamily="34" charset="0"/>
                          <a:cs typeface="Calibri" panose="020F0502020204030204" pitchFamily="34" charset="0"/>
                        </a:rPr>
                        <a:t>celle-ci en marche arrière. Le plus souvent, il choisit de </a:t>
                      </a:r>
                      <a:r>
                        <a:rPr lang="fr-FR" sz="1300" baseline="0" dirty="0">
                          <a:solidFill>
                            <a:srgbClr val="F2A841"/>
                          </a:solidFill>
                          <a:effectLst/>
                          <a:latin typeface="+mn-lt"/>
                          <a:ea typeface="Calibri" panose="020F0502020204030204" pitchFamily="34" charset="0"/>
                          <a:cs typeface="Calibri" panose="020F0502020204030204" pitchFamily="34" charset="0"/>
                        </a:rPr>
                        <a:t> </a:t>
                      </a:r>
                      <a:r>
                        <a:rPr lang="fr-FR" sz="1300" dirty="0">
                          <a:solidFill>
                            <a:srgbClr val="F2A841"/>
                          </a:solidFill>
                          <a:effectLst/>
                          <a:latin typeface="+mn-lt"/>
                          <a:ea typeface="Calibri" panose="020F0502020204030204" pitchFamily="34" charset="0"/>
                          <a:cs typeface="Calibri" panose="020F0502020204030204" pitchFamily="34" charset="0"/>
                        </a:rPr>
                        <a:t>laisser son véhicule dans la rue et les ripeurs doivent aller chercher les bacs dans l'impasse pour les vider dans la benne, puis les remettre </a:t>
                      </a:r>
                      <a:r>
                        <a:rPr lang="fr-FR" sz="1300" baseline="0" dirty="0">
                          <a:solidFill>
                            <a:srgbClr val="F2A841"/>
                          </a:solidFill>
                          <a:effectLst/>
                          <a:latin typeface="+mn-lt"/>
                          <a:ea typeface="Calibri" panose="020F0502020204030204" pitchFamily="34" charset="0"/>
                          <a:cs typeface="Calibri" panose="020F0502020204030204" pitchFamily="34" charset="0"/>
                        </a:rPr>
                        <a:t> </a:t>
                      </a:r>
                      <a:r>
                        <a:rPr lang="fr-FR" sz="1300" dirty="0">
                          <a:solidFill>
                            <a:srgbClr val="F2A841"/>
                          </a:solidFill>
                          <a:effectLst/>
                          <a:latin typeface="+mn-lt"/>
                          <a:ea typeface="Calibri" panose="020F0502020204030204" pitchFamily="34" charset="0"/>
                          <a:cs typeface="Calibri" panose="020F0502020204030204" pitchFamily="34" charset="0"/>
                        </a:rPr>
                        <a:t>en place. Pour limiter le nombre d'allers-retours, ils ont l'habitude de regrouper le contenu de plusieurs bacs dans un seul, lorsque ceux-ci, ce </a:t>
                      </a:r>
                      <a:r>
                        <a:rPr lang="fr-FR" sz="1300" baseline="0" dirty="0">
                          <a:solidFill>
                            <a:srgbClr val="F2A841"/>
                          </a:solidFill>
                          <a:effectLst/>
                          <a:latin typeface="+mn-lt"/>
                          <a:ea typeface="Calibri" panose="020F0502020204030204" pitchFamily="34" charset="0"/>
                          <a:cs typeface="Calibri" panose="020F0502020204030204" pitchFamily="34" charset="0"/>
                        </a:rPr>
                        <a:t> </a:t>
                      </a:r>
                      <a:r>
                        <a:rPr lang="fr-FR" sz="1300" dirty="0">
                          <a:solidFill>
                            <a:srgbClr val="F2A841"/>
                          </a:solidFill>
                          <a:effectLst/>
                          <a:latin typeface="+mn-lt"/>
                          <a:ea typeface="Calibri" panose="020F0502020204030204" pitchFamily="34" charset="0"/>
                          <a:cs typeface="Calibri" panose="020F0502020204030204" pitchFamily="34" charset="0"/>
                        </a:rPr>
                        <a:t>qui est fréquent, ne sont pas pleins.</a:t>
                      </a:r>
                    </a:p>
                    <a:p>
                      <a:pPr algn="l">
                        <a:lnSpc>
                          <a:spcPct val="107000"/>
                        </a:lnSpc>
                        <a:spcAft>
                          <a:spcPts val="800"/>
                        </a:spcAft>
                      </a:pPr>
                      <a:r>
                        <a:rPr lang="fr-FR" sz="1300" dirty="0">
                          <a:solidFill>
                            <a:srgbClr val="F2A841"/>
                          </a:solidFill>
                          <a:effectLst/>
                          <a:latin typeface="+mn-lt"/>
                          <a:ea typeface="Calibri" panose="020F0502020204030204" pitchFamily="34" charset="0"/>
                          <a:cs typeface="Calibri" panose="020F0502020204030204" pitchFamily="34" charset="0"/>
                        </a:rPr>
                        <a:t>Normalement (information figurant sur le site de la mairie), les ordures </a:t>
                      </a:r>
                      <a:r>
                        <a:rPr lang="fr-FR" sz="1300" baseline="0" dirty="0">
                          <a:solidFill>
                            <a:srgbClr val="F2A841"/>
                          </a:solidFill>
                          <a:effectLst/>
                          <a:latin typeface="+mn-lt"/>
                          <a:ea typeface="Calibri" panose="020F0502020204030204" pitchFamily="34" charset="0"/>
                          <a:cs typeface="Calibri" panose="020F0502020204030204" pitchFamily="34" charset="0"/>
                        </a:rPr>
                        <a:t> </a:t>
                      </a:r>
                      <a:r>
                        <a:rPr lang="fr-FR" sz="1300" dirty="0">
                          <a:solidFill>
                            <a:srgbClr val="F2A841"/>
                          </a:solidFill>
                          <a:effectLst/>
                          <a:latin typeface="+mn-lt"/>
                          <a:ea typeface="Calibri" panose="020F0502020204030204" pitchFamily="34" charset="0"/>
                          <a:cs typeface="Calibri" panose="020F0502020204030204" pitchFamily="34" charset="0"/>
                        </a:rPr>
                        <a:t>ménagères sont collectées le lundi et le vendredi, le verre le vendredi, </a:t>
                      </a:r>
                      <a:r>
                        <a:rPr lang="fr-FR" sz="1300" baseline="0" dirty="0">
                          <a:solidFill>
                            <a:srgbClr val="F2A841"/>
                          </a:solidFill>
                          <a:effectLst/>
                          <a:latin typeface="+mn-lt"/>
                          <a:ea typeface="Calibri" panose="020F0502020204030204" pitchFamily="34" charset="0"/>
                          <a:cs typeface="Calibri" panose="020F0502020204030204" pitchFamily="34" charset="0"/>
                        </a:rPr>
                        <a:t> </a:t>
                      </a:r>
                      <a:r>
                        <a:rPr lang="fr-FR" sz="1300" dirty="0">
                          <a:solidFill>
                            <a:srgbClr val="F2A841"/>
                          </a:solidFill>
                          <a:effectLst/>
                          <a:latin typeface="+mn-lt"/>
                          <a:ea typeface="Calibri" panose="020F0502020204030204" pitchFamily="34" charset="0"/>
                          <a:cs typeface="Calibri" panose="020F0502020204030204" pitchFamily="34" charset="0"/>
                        </a:rPr>
                        <a:t>mais il est fréquent qu'il le soit en réalité le mercredi.</a:t>
                      </a:r>
                    </a:p>
                    <a:p>
                      <a:pPr algn="l">
                        <a:lnSpc>
                          <a:spcPct val="107000"/>
                        </a:lnSpc>
                        <a:spcAft>
                          <a:spcPts val="800"/>
                        </a:spcAft>
                      </a:pPr>
                      <a:r>
                        <a:rPr lang="fr-FR" sz="1300" dirty="0">
                          <a:solidFill>
                            <a:srgbClr val="F2A841"/>
                          </a:solidFill>
                          <a:effectLst/>
                          <a:latin typeface="+mn-lt"/>
                          <a:ea typeface="Calibri" panose="020F0502020204030204" pitchFamily="34" charset="0"/>
                          <a:cs typeface="Calibri" panose="020F0502020204030204" pitchFamily="34" charset="0"/>
                        </a:rPr>
                        <a:t>A l’occasion de certains passages, le verre et les ordures ménagères ont </a:t>
                      </a:r>
                      <a:r>
                        <a:rPr lang="fr-FR" sz="1300" baseline="0" dirty="0">
                          <a:solidFill>
                            <a:srgbClr val="F2A841"/>
                          </a:solidFill>
                          <a:effectLst/>
                          <a:latin typeface="+mn-lt"/>
                          <a:ea typeface="Calibri" panose="020F0502020204030204" pitchFamily="34" charset="0"/>
                          <a:cs typeface="Calibri" panose="020F0502020204030204" pitchFamily="34" charset="0"/>
                        </a:rPr>
                        <a:t> </a:t>
                      </a:r>
                      <a:r>
                        <a:rPr lang="fr-FR" sz="1300" dirty="0">
                          <a:solidFill>
                            <a:srgbClr val="F2A841"/>
                          </a:solidFill>
                          <a:effectLst/>
                          <a:latin typeface="+mn-lt"/>
                          <a:ea typeface="Calibri" panose="020F0502020204030204" pitchFamily="34" charset="0"/>
                          <a:cs typeface="Calibri" panose="020F0502020204030204" pitchFamily="34" charset="0"/>
                        </a:rPr>
                        <a:t>fini dans la même benne. Quel est le sort final des déchets - verre et déchets non recyclables - qui se trouvent ainsi collectés ensemble ?</a:t>
                      </a:r>
                    </a:p>
                    <a:p>
                      <a:pPr algn="l">
                        <a:lnSpc>
                          <a:spcPct val="107000"/>
                        </a:lnSpc>
                        <a:spcAft>
                          <a:spcPts val="800"/>
                        </a:spcAft>
                      </a:pPr>
                      <a:r>
                        <a:rPr lang="fr-FR" sz="1300" dirty="0">
                          <a:solidFill>
                            <a:srgbClr val="F2A841"/>
                          </a:solidFill>
                          <a:effectLst/>
                          <a:latin typeface="+mn-lt"/>
                          <a:ea typeface="Calibri" panose="020F0502020204030204" pitchFamily="34" charset="0"/>
                          <a:cs typeface="Calibri" panose="020F0502020204030204" pitchFamily="34" charset="0"/>
                        </a:rPr>
                        <a:t>Alors que le déploiement d'un système de compostage est en cours dans notre ville, je m'interroge sur les conditions dans lesquelles y sont collectées les différentes catégories de déchets.</a:t>
                      </a:r>
                    </a:p>
                  </a:txBody>
                  <a:tcPr/>
                </a:tc>
                <a:tc>
                  <a:txBody>
                    <a:bodyPr/>
                    <a:lstStyle/>
                    <a:p>
                      <a:pPr>
                        <a:lnSpc>
                          <a:spcPct val="107000"/>
                        </a:lnSpc>
                        <a:spcAft>
                          <a:spcPts val="800"/>
                        </a:spcAft>
                      </a:pPr>
                      <a:r>
                        <a:rPr lang="fr-FR" sz="1400" dirty="0">
                          <a:solidFill>
                            <a:srgbClr val="5963AB"/>
                          </a:solidFill>
                          <a:effectLst/>
                          <a:latin typeface="+mn-lt"/>
                          <a:ea typeface="Calibri" panose="020F0502020204030204" pitchFamily="34" charset="0"/>
                          <a:cs typeface="Calibri" panose="020F0502020204030204" pitchFamily="34" charset="0"/>
                        </a:rPr>
                        <a:t>La Ville a contacté le SYCTOM et le prestataire de collecte pour les alerter sur ces problématiques, en particulier le non-respect du tri entre les ordures ménagères et le verre qui </a:t>
                      </a:r>
                      <a:r>
                        <a:rPr lang="fr-FR" sz="1400" b="0" i="0" u="none" strike="noStrike" cap="none" dirty="0">
                          <a:solidFill>
                            <a:srgbClr val="5963AB"/>
                          </a:solidFill>
                          <a:effectLst/>
                          <a:latin typeface="+mn-lt"/>
                          <a:ea typeface="Calibri" panose="020F0502020204030204" pitchFamily="34" charset="0"/>
                          <a:cs typeface="Calibri" panose="020F0502020204030204" pitchFamily="34" charset="0"/>
                          <a:sym typeface="Arial"/>
                        </a:rPr>
                        <a:t>finissent</a:t>
                      </a:r>
                      <a:r>
                        <a:rPr lang="fr-FR" sz="1400" baseline="0" dirty="0">
                          <a:solidFill>
                            <a:srgbClr val="5963AB"/>
                          </a:solidFill>
                          <a:effectLst/>
                          <a:latin typeface="+mn-lt"/>
                          <a:ea typeface="Calibri" panose="020F0502020204030204" pitchFamily="34" charset="0"/>
                          <a:cs typeface="Calibri" panose="020F0502020204030204" pitchFamily="34" charset="0"/>
                        </a:rPr>
                        <a:t> </a:t>
                      </a:r>
                      <a:r>
                        <a:rPr lang="fr-FR" sz="1400" dirty="0">
                          <a:solidFill>
                            <a:srgbClr val="5963AB"/>
                          </a:solidFill>
                          <a:effectLst/>
                          <a:latin typeface="+mn-lt"/>
                          <a:ea typeface="Calibri" panose="020F0502020204030204" pitchFamily="34" charset="0"/>
                          <a:cs typeface="Calibri" panose="020F0502020204030204" pitchFamily="34" charset="0"/>
                        </a:rPr>
                        <a:t>par être traité ensemble</a:t>
                      </a:r>
                    </a:p>
                    <a:p>
                      <a:pPr>
                        <a:lnSpc>
                          <a:spcPct val="107000"/>
                        </a:lnSpc>
                        <a:spcAft>
                          <a:spcPts val="800"/>
                        </a:spcAft>
                      </a:pPr>
                      <a:r>
                        <a:rPr lang="fr-FR" sz="1400" dirty="0">
                          <a:solidFill>
                            <a:srgbClr val="5963AB"/>
                          </a:solidFill>
                          <a:effectLst/>
                          <a:latin typeface="+mn-lt"/>
                          <a:ea typeface="Calibri" panose="020F0502020204030204" pitchFamily="34" charset="0"/>
                          <a:cs typeface="Calibri" panose="020F0502020204030204" pitchFamily="34" charset="0"/>
                        </a:rPr>
                        <a:t>Comme souligné, avec le déploiement du compostage la Ville est vigilante sur le tri sélectif. </a:t>
                      </a:r>
                    </a:p>
                    <a:p>
                      <a:pPr>
                        <a:lnSpc>
                          <a:spcPct val="107000"/>
                        </a:lnSpc>
                        <a:spcAft>
                          <a:spcPts val="800"/>
                        </a:spcAft>
                      </a:pPr>
                      <a:endParaRPr lang="fr-FR" sz="1400" dirty="0">
                        <a:solidFill>
                          <a:srgbClr val="5963AB"/>
                        </a:solidFill>
                        <a:effectLst/>
                        <a:latin typeface="+mn-lt"/>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889560919"/>
      </p:ext>
    </p:extLst>
  </p:cSld>
  <p:clrMapOvr>
    <a:masterClrMapping/>
  </p:clrMapOvr>
</p:sld>
</file>

<file path=ppt/theme/theme1.xml><?xml version="1.0" encoding="utf-8"?>
<a:theme xmlns:a="http://schemas.openxmlformats.org/drawingml/2006/main" name="International Environment Day by Slidesgo">
  <a:themeElements>
    <a:clrScheme name="Simple Light">
      <a:dk1>
        <a:srgbClr val="866642"/>
      </a:dk1>
      <a:lt1>
        <a:srgbClr val="FFFFFF"/>
      </a:lt1>
      <a:dk2>
        <a:srgbClr val="AC8A65"/>
      </a:dk2>
      <a:lt2>
        <a:srgbClr val="EDE1D6"/>
      </a:lt2>
      <a:accent1>
        <a:srgbClr val="E4F4E7"/>
      </a:accent1>
      <a:accent2>
        <a:srgbClr val="84C28F"/>
      </a:accent2>
      <a:accent3>
        <a:srgbClr val="EDE1D6"/>
      </a:accent3>
      <a:accent4>
        <a:srgbClr val="E4F4E7"/>
      </a:accent4>
      <a:accent5>
        <a:srgbClr val="84C28F"/>
      </a:accent5>
      <a:accent6>
        <a:srgbClr val="E4F4E7"/>
      </a:accent6>
      <a:hlink>
        <a:srgbClr val="AC8A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nternational Environment Day by Slidesgo">
  <a:themeElements>
    <a:clrScheme name="Simple Light">
      <a:dk1>
        <a:srgbClr val="866642"/>
      </a:dk1>
      <a:lt1>
        <a:srgbClr val="FFFFFF"/>
      </a:lt1>
      <a:dk2>
        <a:srgbClr val="AC8A65"/>
      </a:dk2>
      <a:lt2>
        <a:srgbClr val="EDE1D6"/>
      </a:lt2>
      <a:accent1>
        <a:srgbClr val="E4F4E7"/>
      </a:accent1>
      <a:accent2>
        <a:srgbClr val="84C28F"/>
      </a:accent2>
      <a:accent3>
        <a:srgbClr val="EDE1D6"/>
      </a:accent3>
      <a:accent4>
        <a:srgbClr val="E4F4E7"/>
      </a:accent4>
      <a:accent5>
        <a:srgbClr val="84C28F"/>
      </a:accent5>
      <a:accent6>
        <a:srgbClr val="E4F4E7"/>
      </a:accent6>
      <a:hlink>
        <a:srgbClr val="AC8A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6500</TotalTime>
  <Words>2582</Words>
  <Application>Microsoft Office PowerPoint</Application>
  <PresentationFormat>Affichage à l'écran (16:9)</PresentationFormat>
  <Paragraphs>231</Paragraphs>
  <Slides>34</Slides>
  <Notes>23</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34</vt:i4>
      </vt:variant>
    </vt:vector>
  </HeadingPairs>
  <TitlesOfParts>
    <vt:vector size="46" baseType="lpstr">
      <vt:lpstr>Bellota Text</vt:lpstr>
      <vt:lpstr>Calibri</vt:lpstr>
      <vt:lpstr>Merienda One</vt:lpstr>
      <vt:lpstr>Times New Roman</vt:lpstr>
      <vt:lpstr>Indie Flower</vt:lpstr>
      <vt:lpstr>Ubuntu</vt:lpstr>
      <vt:lpstr>Arial</vt:lpstr>
      <vt:lpstr>Gotham Black</vt:lpstr>
      <vt:lpstr>Wingdings</vt:lpstr>
      <vt:lpstr>Segoe UI Black</vt:lpstr>
      <vt:lpstr>International Environment Day by Slidesgo</vt:lpstr>
      <vt:lpstr>1_International Environment Day by Slidesgo</vt:lpstr>
      <vt:lpstr>CONSEIL DE QUARTIER</vt:lpstr>
      <vt:lpstr>Vos représentantes  de quartier</vt:lpstr>
      <vt:lpstr>03</vt:lpstr>
      <vt:lpstr>Vos courriels </vt:lpstr>
      <vt:lpstr>Les sollicitations en cours</vt:lpstr>
      <vt:lpstr>Présentation PowerPoint</vt:lpstr>
      <vt:lpstr>Présentation PowerPoint</vt:lpstr>
      <vt:lpstr>Présentation PowerPoint</vt:lpstr>
      <vt:lpstr>Présentation PowerPoint</vt:lpstr>
      <vt:lpstr>Avancée des budgets participatifs </vt:lpstr>
      <vt:lpstr>Présentation PowerPoint</vt:lpstr>
      <vt:lpstr>Présentation PowerPoint</vt:lpstr>
      <vt:lpstr>Présentation PowerPoint</vt:lpstr>
      <vt:lpstr>Présentation PowerPoint</vt:lpstr>
      <vt:lpstr>Les orientations budgétaires 2025</vt:lpstr>
      <vt:lpstr>Présentation PowerPoint</vt:lpstr>
      <vt:lpstr>L’avancement des travaux dans les différents squares de la Ville</vt:lpstr>
      <vt:lpstr>Présentation PowerPoint</vt:lpstr>
      <vt:lpstr>Présentation PowerPoint</vt:lpstr>
      <vt:lpstr>Présentation des nouveaux dispositifs en faveur de la propreté</vt:lpstr>
      <vt:lpstr>Présentation PowerPoint</vt:lpstr>
      <vt:lpstr>Présentation PowerPoint</vt:lpstr>
      <vt:lpstr>L’agenda de votre quartier</vt:lpstr>
      <vt:lpstr>Présentation PowerPoint</vt:lpstr>
      <vt:lpstr>A VOUS LA PAROLE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Prochain conseil de quartier : jeudi 2 octobre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CONSEIL DE QUARTIER</dc:title>
  <dc:creator>COROYER Vanessa</dc:creator>
  <cp:lastModifiedBy>COUESME Jeanne</cp:lastModifiedBy>
  <cp:revision>482</cp:revision>
  <dcterms:modified xsi:type="dcterms:W3CDTF">2025-07-03T15:57:57Z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1582762</vt:lpwstr>
  </property>
  <property fmtid="{D5CDD505-2E9C-101B-9397-08002B2CF9AE}" pid="3" name="NXPowerLiteSettings">
    <vt:lpwstr>F7000400038000</vt:lpwstr>
  </property>
  <property fmtid="{D5CDD505-2E9C-101B-9397-08002B2CF9AE}" pid="4" name="NXPowerLiteVersion">
    <vt:lpwstr>S10.3.1</vt:lpwstr>
  </property>
</Properties>
</file>